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36"/>
  </p:notesMasterIdLst>
  <p:handoutMasterIdLst>
    <p:handoutMasterId r:id="rId37"/>
  </p:handoutMasterIdLst>
  <p:sldIdLst>
    <p:sldId id="754" r:id="rId5"/>
    <p:sldId id="757" r:id="rId6"/>
    <p:sldId id="738" r:id="rId7"/>
    <p:sldId id="824" r:id="rId8"/>
    <p:sldId id="740" r:id="rId9"/>
    <p:sldId id="822" r:id="rId10"/>
    <p:sldId id="802" r:id="rId11"/>
    <p:sldId id="803" r:id="rId12"/>
    <p:sldId id="804" r:id="rId13"/>
    <p:sldId id="823" r:id="rId14"/>
    <p:sldId id="805" r:id="rId15"/>
    <p:sldId id="821" r:id="rId16"/>
    <p:sldId id="696" r:id="rId17"/>
    <p:sldId id="806" r:id="rId18"/>
    <p:sldId id="768" r:id="rId19"/>
    <p:sldId id="808" r:id="rId20"/>
    <p:sldId id="809" r:id="rId21"/>
    <p:sldId id="820" r:id="rId22"/>
    <p:sldId id="810" r:id="rId23"/>
    <p:sldId id="815" r:id="rId24"/>
    <p:sldId id="816" r:id="rId25"/>
    <p:sldId id="817" r:id="rId26"/>
    <p:sldId id="818" r:id="rId27"/>
    <p:sldId id="819" r:id="rId28"/>
    <p:sldId id="811" r:id="rId29"/>
    <p:sldId id="812" r:id="rId30"/>
    <p:sldId id="813" r:id="rId31"/>
    <p:sldId id="814" r:id="rId32"/>
    <p:sldId id="731" r:id="rId33"/>
    <p:sldId id="792" r:id="rId34"/>
    <p:sldId id="755" r:id="rId35"/>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ti Agrawal" initials="BA" lastIdx="4" clrIdx="0">
    <p:extLst>
      <p:ext uri="{19B8F6BF-5375-455C-9EA6-DF929625EA0E}">
        <p15:presenceInfo xmlns:p15="http://schemas.microsoft.com/office/powerpoint/2012/main" userId="S::bagrawal@nvidia.com::2b010418-3467-44eb-845a-e273acde801c" providerId="AD"/>
      </p:ext>
    </p:extLst>
  </p:cmAuthor>
  <p:cmAuthor id="2" name="Rochelle Silveira" initials="RS" lastIdx="2" clrIdx="1">
    <p:extLst>
      <p:ext uri="{19B8F6BF-5375-455C-9EA6-DF929625EA0E}">
        <p15:presenceInfo xmlns:p15="http://schemas.microsoft.com/office/powerpoint/2012/main" userId="S::rsilveira@nvidia.com::ec766d9d-13dc-485e-a15b-0cdc15a56a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DEDEDE"/>
    <a:srgbClr val="F8F8F8"/>
    <a:srgbClr val="B3B3B3"/>
    <a:srgbClr val="6E6E6E"/>
    <a:srgbClr val="0071C5"/>
    <a:srgbClr val="4A4A4A"/>
    <a:srgbClr val="0C34BD"/>
    <a:srgbClr val="5D1682"/>
    <a:srgbClr val="0085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57007" autoAdjust="0"/>
  </p:normalViewPr>
  <p:slideViewPr>
    <p:cSldViewPr snapToGrid="0">
      <p:cViewPr varScale="1">
        <p:scale>
          <a:sx n="46" d="100"/>
          <a:sy n="46" d="100"/>
        </p:scale>
        <p:origin x="1544" y="192"/>
      </p:cViewPr>
      <p:guideLst>
        <p:guide orient="horz" pos="2193"/>
        <p:guide orient="horz" pos="5083"/>
        <p:guide orient="horz" pos="5315"/>
        <p:guide pos="9092"/>
        <p:guide orient="horz" pos="1625"/>
        <p:guide pos="576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098"/>
    </p:cViewPr>
  </p:sorterViewPr>
  <p:notesViewPr>
    <p:cSldViewPr snapToGrid="0">
      <p:cViewPr varScale="1">
        <p:scale>
          <a:sx n="55" d="100"/>
          <a:sy n="55" d="100"/>
        </p:scale>
        <p:origin x="1963" y="1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7/22/20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Hi everyone, welcome to my talk on Monitoring GPUs at scale for AI/ML and HPC clusters. My name is Bharti Agrawal, I am a software architect at NVIDIA working on Logging and Monitoring stack in the NVIDIA </a:t>
            </a:r>
            <a:r>
              <a:rPr lang="en-US" dirty="0" err="1"/>
              <a:t>SatuvnV</a:t>
            </a:r>
            <a:r>
              <a:rPr lang="en-US" dirty="0"/>
              <a:t> Datacenter</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Lets go over the system requirements next.</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61121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lvl="0" indent="0" algn="l" rtl="0">
              <a:spcBef>
                <a:spcPts val="0"/>
              </a:spcBef>
              <a:spcAft>
                <a:spcPts val="0"/>
              </a:spcAft>
              <a:buNone/>
            </a:pPr>
            <a:r>
              <a:rPr lang="en-US" dirty="0"/>
              <a:t>From all this we get the following functional requirements. We need to centrally collect metrics and logs for all levels - cluster, node, Kubernetes system and jobs, at scale. </a:t>
            </a:r>
          </a:p>
          <a:p>
            <a:pPr marL="0" lvl="0" indent="0" algn="l" rtl="0">
              <a:spcBef>
                <a:spcPts val="0"/>
              </a:spcBef>
              <a:spcAft>
                <a:spcPts val="0"/>
              </a:spcAft>
              <a:buNone/>
            </a:pPr>
            <a:r>
              <a:rPr lang="en-US" dirty="0"/>
              <a:t>We need to meet the SLA to allow users to get real time metrics i.e. &lt;1m from node to system. </a:t>
            </a:r>
          </a:p>
          <a:p>
            <a:pPr marL="0" lvl="0" indent="0" algn="l" rtl="0">
              <a:spcBef>
                <a:spcPts val="0"/>
              </a:spcBef>
              <a:spcAft>
                <a:spcPts val="0"/>
              </a:spcAft>
              <a:buNone/>
            </a:pPr>
            <a:r>
              <a:rPr lang="en-US" dirty="0"/>
              <a:t>These metrics have to be forwarded to external web systems. </a:t>
            </a:r>
          </a:p>
          <a:p>
            <a:pPr marL="0" lvl="0" indent="0" algn="l" rtl="0">
              <a:spcBef>
                <a:spcPts val="0"/>
              </a:spcBef>
              <a:spcAft>
                <a:spcPts val="0"/>
              </a:spcAft>
              <a:buNone/>
            </a:pPr>
            <a:r>
              <a:rPr lang="en-US" dirty="0"/>
              <a:t>The growing data needs to be retained to support long term 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nonfunctional requirements include data durability, i.e. no data loss. </a:t>
            </a:r>
          </a:p>
          <a:p>
            <a:pPr marL="0" lvl="0" indent="0" algn="l" rtl="0">
              <a:spcBef>
                <a:spcPts val="0"/>
              </a:spcBef>
              <a:spcAft>
                <a:spcPts val="0"/>
              </a:spcAft>
              <a:buNone/>
            </a:pPr>
            <a:r>
              <a:rPr lang="en-US" dirty="0"/>
              <a:t>The system should be Highly Available. </a:t>
            </a:r>
          </a:p>
          <a:p>
            <a:pPr marL="0" lvl="0" indent="0" algn="l" rtl="0">
              <a:spcBef>
                <a:spcPts val="0"/>
              </a:spcBef>
              <a:spcAft>
                <a:spcPts val="0"/>
              </a:spcAft>
              <a:buNone/>
            </a:pPr>
            <a:r>
              <a:rPr lang="en-US" dirty="0"/>
              <a:t>The stack should scale as we add nodes to the cluster, and it should be resilient</a:t>
            </a:r>
          </a:p>
          <a:p>
            <a:pPr marL="0" lvl="0" indent="0" algn="l" rtl="0">
              <a:spcBef>
                <a:spcPts val="0"/>
              </a:spcBef>
              <a:spcAft>
                <a:spcPts val="0"/>
              </a:spcAft>
              <a:buNone/>
            </a:pPr>
            <a:r>
              <a:rPr lang="en-US" dirty="0"/>
              <a:t>We also need to keep security in mind when we send metrics to external cloud systems.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112894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will look at the Stack and the Architecture Next.</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78065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a:spcBef>
                <a:spcPts val="0"/>
              </a:spcBef>
              <a:spcAft>
                <a:spcPts val="0"/>
              </a:spcAft>
              <a:buNone/>
            </a:pPr>
            <a:r>
              <a:rPr lang="en-US" dirty="0"/>
              <a:t>These are the components  our stack consists of.</a:t>
            </a:r>
          </a:p>
          <a:p>
            <a:pPr marL="0" lvl="0" indent="0" algn="l" rtl="0">
              <a:spcBef>
                <a:spcPts val="0"/>
              </a:spcBef>
              <a:spcAft>
                <a:spcPts val="0"/>
              </a:spcAft>
              <a:buNone/>
            </a:pPr>
            <a:r>
              <a:rPr lang="en-US" dirty="0"/>
              <a:t>We decided to use Kubernetes for the orchestration and life cycle management of the system. </a:t>
            </a:r>
          </a:p>
          <a:p>
            <a:pPr marL="0" lvl="0" indent="0" algn="l" rtl="0">
              <a:spcBef>
                <a:spcPts val="0"/>
              </a:spcBef>
              <a:spcAft>
                <a:spcPts val="0"/>
              </a:spcAft>
              <a:buNone/>
            </a:pPr>
            <a:r>
              <a:rPr lang="en-US" dirty="0"/>
              <a:t>The system uses the Kubernetes device plugin for GPU enablement under Kubernetes.</a:t>
            </a:r>
          </a:p>
          <a:p>
            <a:pPr marL="0" lvl="0" indent="0" algn="l" rtl="0">
              <a:spcBef>
                <a:spcPts val="0"/>
              </a:spcBef>
              <a:spcAft>
                <a:spcPts val="0"/>
              </a:spcAft>
              <a:buNone/>
            </a:pPr>
            <a:r>
              <a:rPr lang="en-US" dirty="0"/>
              <a:t>We developed the NSV Scheduler which is a Kubernetes custom resource controller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Observability stack we have the NVDIA Data Center GPU Manager component for GPU metrics. We decided to use Prometheus Operator for metrics collection and alerting. This stack comes with Grafana for visualizing. This is native to Kubernetes and widely used with a lot of community support behind it. It is highly performant in collecting metrics and writing to remote storage. </a:t>
            </a:r>
          </a:p>
          <a:p>
            <a:pPr marL="0" lvl="0" indent="0" algn="l" rtl="0">
              <a:spcBef>
                <a:spcPts val="0"/>
              </a:spcBef>
              <a:spcAft>
                <a:spcPts val="0"/>
              </a:spcAft>
              <a:buNone/>
            </a:pPr>
            <a:r>
              <a:rPr lang="en-US" dirty="0"/>
              <a:t>To support in cluster data persistence, we use </a:t>
            </a:r>
            <a:r>
              <a:rPr lang="en-US" dirty="0" err="1"/>
              <a:t>InfluxdB</a:t>
            </a:r>
            <a:r>
              <a:rPr lang="en-US" dirty="0"/>
              <a:t>. </a:t>
            </a:r>
          </a:p>
          <a:p>
            <a:pPr marL="0" lvl="0" indent="0" algn="l" rtl="0">
              <a:spcBef>
                <a:spcPts val="0"/>
              </a:spcBef>
              <a:spcAft>
                <a:spcPts val="0"/>
              </a:spcAft>
              <a:buNone/>
            </a:pPr>
            <a:r>
              <a:rPr lang="en-US" dirty="0"/>
              <a:t>Thanos with </a:t>
            </a:r>
            <a:r>
              <a:rPr lang="en-US" dirty="0" err="1"/>
              <a:t>Swiftstack</a:t>
            </a:r>
            <a:r>
              <a:rPr lang="en-US" dirty="0"/>
              <a:t> </a:t>
            </a:r>
            <a:r>
              <a:rPr lang="en-US" dirty="0" err="1"/>
              <a:t>objectstore</a:t>
            </a:r>
            <a:r>
              <a:rPr lang="en-US" dirty="0"/>
              <a:t> is used for data durability and storage.</a:t>
            </a:r>
          </a:p>
          <a:p>
            <a:pPr marL="0" lvl="0" indent="0" algn="l" rtl="0">
              <a:spcBef>
                <a:spcPts val="0"/>
              </a:spcBef>
              <a:spcAft>
                <a:spcPts val="0"/>
              </a:spcAft>
              <a:buNone/>
            </a:pPr>
            <a:r>
              <a:rPr lang="en-US" dirty="0" err="1"/>
              <a:t>Fluentd</a:t>
            </a:r>
            <a:r>
              <a:rPr lang="en-US" dirty="0"/>
              <a:t> agent is used for the log collection and sending logs to the central logging service which can be </a:t>
            </a:r>
            <a:r>
              <a:rPr lang="en-US" dirty="0" err="1"/>
              <a:t>influxdb</a:t>
            </a:r>
            <a:r>
              <a:rPr lang="en-US" dirty="0"/>
              <a:t> or </a:t>
            </a:r>
            <a:r>
              <a:rPr lang="en-US" dirty="0" err="1"/>
              <a:t>Graylog</a:t>
            </a:r>
            <a:r>
              <a:rPr lang="en-US" dirty="0"/>
              <a:t>. </a:t>
            </a:r>
          </a:p>
          <a:p>
            <a:pPr marL="0" lvl="0" indent="0" algn="l" rtl="0">
              <a:spcBef>
                <a:spcPts val="0"/>
              </a:spcBef>
              <a:spcAft>
                <a:spcPts val="0"/>
              </a:spcAft>
              <a:buNone/>
            </a:pPr>
            <a:r>
              <a:rPr lang="en-US" dirty="0"/>
              <a:t>We use Nginx Ingress Controller for exposing the stack endpoints to the users.</a:t>
            </a:r>
          </a:p>
          <a:p>
            <a:pPr marL="0" lvl="0" indent="0" algn="l" rtl="0">
              <a:spcBef>
                <a:spcPts val="0"/>
              </a:spcBef>
              <a:spcAft>
                <a:spcPts val="0"/>
              </a:spcAft>
              <a:buNone/>
            </a:pPr>
            <a:r>
              <a:rPr lang="en-US" dirty="0"/>
              <a:t>In some clusters based on the requirements we are using </a:t>
            </a:r>
            <a:r>
              <a:rPr lang="en-US" dirty="0" err="1"/>
              <a:t>Graylog</a:t>
            </a:r>
            <a:r>
              <a:rPr lang="en-US" dirty="0"/>
              <a:t> instead of </a:t>
            </a:r>
            <a:r>
              <a:rPr lang="en-US" dirty="0" err="1"/>
              <a:t>Influxdb</a:t>
            </a:r>
            <a:r>
              <a:rPr lang="en-US" dirty="0"/>
              <a:t> for logs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442527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vl="0" indent="0" algn="l" rtl="0">
              <a:spcBef>
                <a:spcPts val="0"/>
              </a:spcBef>
              <a:spcAft>
                <a:spcPts val="0"/>
              </a:spcAft>
              <a:buNone/>
            </a:pPr>
            <a:r>
              <a:rPr lang="en-US" dirty="0"/>
              <a:t>This is how it all comes together in terms of the overall architecture. We use all open source components.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left side we see how metrics are centralized. Node exporter is running on the Compute worker nodes. These can be either GPU or CPU nodes. It exposes node level and GPU metrics. Applications can also expose service metrics at an endpoint.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metrics are scraped by Prometheus running in the CPU control Plane, at a 30 sec interval. These metrics are sent to </a:t>
            </a:r>
            <a:r>
              <a:rPr lang="en-US" dirty="0" err="1"/>
              <a:t>influxdb</a:t>
            </a:r>
            <a:r>
              <a:rPr lang="en-US" dirty="0"/>
              <a:t> via the Prometheus remote write, Prometheus will also read from </a:t>
            </a:r>
            <a:r>
              <a:rPr lang="en-US" dirty="0" err="1"/>
              <a:t>Influxdb</a:t>
            </a:r>
            <a:r>
              <a:rPr lang="en-US" dirty="0"/>
              <a:t>, for in cluster persistence. From here they are forwarded to the Metrics transporter via the </a:t>
            </a:r>
            <a:r>
              <a:rPr lang="en-US" dirty="0" err="1"/>
              <a:t>influxdb</a:t>
            </a:r>
            <a:r>
              <a:rPr lang="en-US" dirty="0"/>
              <a:t> subscription setup.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transporter then forwards them to the external cloud systems. Having the metrics go to a Transporter on a different node from the source node, with a separate </a:t>
            </a:r>
            <a:r>
              <a:rPr lang="en-US" dirty="0" err="1"/>
              <a:t>vpc</a:t>
            </a:r>
            <a:r>
              <a:rPr lang="en-US" dirty="0"/>
              <a:t>, allowed us to introduce a level of security when sending metrics out. Additionally we used auth for sending metrics to the external systems.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also have Thanos sidecar running on the system that sends these metrics to </a:t>
            </a:r>
            <a:r>
              <a:rPr lang="en-US" dirty="0" err="1"/>
              <a:t>SwiftStack</a:t>
            </a:r>
            <a:r>
              <a:rPr lang="en-US" dirty="0"/>
              <a:t> </a:t>
            </a:r>
            <a:r>
              <a:rPr lang="en-US" dirty="0" err="1"/>
              <a:t>objectstore</a:t>
            </a:r>
            <a:r>
              <a:rPr lang="en-US" dirty="0"/>
              <a:t> for long term storage and data durability.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Grafana is used to visualize these metrics for the NSV Developers and the Admin Users.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alerts evaluated by Prometheus are forwarded to </a:t>
            </a:r>
            <a:r>
              <a:rPr lang="en-US" dirty="0" err="1"/>
              <a:t>Alertmanager</a:t>
            </a:r>
            <a:r>
              <a:rPr lang="en-US" dirty="0"/>
              <a:t>, which will forward them to Slack and Pager Duty.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right side we see the flow for the logs. A </a:t>
            </a:r>
            <a:r>
              <a:rPr lang="en-US" dirty="0" err="1"/>
              <a:t>fluentd</a:t>
            </a:r>
            <a:r>
              <a:rPr lang="en-US" dirty="0"/>
              <a:t> </a:t>
            </a:r>
            <a:r>
              <a:rPr lang="en-US" dirty="0" err="1"/>
              <a:t>daemonset</a:t>
            </a:r>
            <a:r>
              <a:rPr lang="en-US" dirty="0"/>
              <a:t> is running on the nodes to collect and send system logs to </a:t>
            </a:r>
            <a:r>
              <a:rPr lang="en-US" dirty="0" err="1"/>
              <a:t>influxdb</a:t>
            </a:r>
            <a:r>
              <a:rPr lang="en-US" dirty="0"/>
              <a:t>.  An application can add a </a:t>
            </a:r>
            <a:r>
              <a:rPr lang="en-US" dirty="0" err="1"/>
              <a:t>fluentd</a:t>
            </a:r>
            <a:r>
              <a:rPr lang="en-US" dirty="0"/>
              <a:t> logging sidecar to send their logs to this centralized service as well.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users will see this data on the NGC UI and the Stakeholders will use the ELK stack on the Data Lake to visualize the job metrics. Stakeholders also get weekly Yield and </a:t>
            </a:r>
            <a:r>
              <a:rPr lang="en-US" dirty="0" err="1"/>
              <a:t>Showback</a:t>
            </a:r>
            <a:r>
              <a:rPr lang="en-US" dirty="0"/>
              <a:t> reports that use the data from the data lake.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2652509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Here is a variation of the Architecture we setup for another cluster. </a:t>
            </a:r>
          </a:p>
          <a:p>
            <a:endParaRPr lang="en-US" dirty="0"/>
          </a:p>
          <a:p>
            <a:r>
              <a:rPr lang="en-US" dirty="0"/>
              <a:t>The only change here is that we do not need to send metrics to external systems, so we were able to replace </a:t>
            </a:r>
            <a:r>
              <a:rPr lang="en-US" dirty="0" err="1"/>
              <a:t>influxdb</a:t>
            </a:r>
            <a:r>
              <a:rPr lang="en-US" dirty="0"/>
              <a:t> with </a:t>
            </a:r>
            <a:r>
              <a:rPr lang="en-US" dirty="0" err="1"/>
              <a:t>Graylog</a:t>
            </a:r>
            <a:r>
              <a:rPr lang="en-US" dirty="0"/>
              <a:t> for the logs. This has scaled better for our loads. </a:t>
            </a:r>
          </a:p>
          <a:p>
            <a:endParaRPr lang="en-US" dirty="0"/>
          </a:p>
          <a:p>
            <a:r>
              <a:rPr lang="en-US" dirty="0"/>
              <a:t>We also introduced Thanos receiver to give us a better data durability solution.</a:t>
            </a:r>
          </a:p>
          <a:p>
            <a:endParaRPr lang="en-US" dirty="0"/>
          </a:p>
          <a:p>
            <a:r>
              <a:rPr lang="en-US" dirty="0"/>
              <a:t>As you can see, we were able to adapt our architecture for a slightly different set of requirements.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2834123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lvl="0" indent="0" algn="l" rtl="0">
              <a:spcBef>
                <a:spcPts val="0"/>
              </a:spcBef>
              <a:spcAft>
                <a:spcPts val="0"/>
              </a:spcAft>
              <a:buNone/>
            </a:pPr>
            <a:r>
              <a:rPr lang="en-US" dirty="0"/>
              <a:t>Lets take a quick at the details of how we collect GPU metrics. </a:t>
            </a:r>
          </a:p>
          <a:p>
            <a:pPr marL="0" lvl="0" indent="0" algn="l" rtl="0">
              <a:spcBef>
                <a:spcPts val="0"/>
              </a:spcBef>
              <a:spcAft>
                <a:spcPts val="0"/>
              </a:spcAft>
              <a:buNone/>
            </a:pPr>
            <a:r>
              <a:rPr lang="en-US" dirty="0"/>
              <a:t>In this diagram you can see that on the GPU node at the bottom we have several jobs running. Node Exporter pod has the Data center GPU Manager (or DCGM) exporter as a container that collects GPU metrics from the DCGM library running in the pod as well. </a:t>
            </a:r>
          </a:p>
          <a:p>
            <a:pPr marL="0" lvl="0" indent="0" algn="l" rtl="0">
              <a:spcBef>
                <a:spcPts val="0"/>
              </a:spcBef>
              <a:spcAft>
                <a:spcPts val="0"/>
              </a:spcAft>
              <a:buNone/>
            </a:pPr>
            <a:r>
              <a:rPr lang="en-US" dirty="0"/>
              <a:t>To get pod level detail in these metrics we have the pod exporter that talks to </a:t>
            </a:r>
            <a:r>
              <a:rPr lang="en-US" dirty="0" err="1"/>
              <a:t>kubelet</a:t>
            </a:r>
            <a:r>
              <a:rPr lang="en-US" dirty="0"/>
              <a:t> to see which Pod is using which GPU. With this integration we can get the GPU metrics per Job. </a:t>
            </a:r>
          </a:p>
          <a:p>
            <a:pPr marL="0" lvl="0" indent="0" algn="l" rtl="0">
              <a:spcBef>
                <a:spcPts val="0"/>
              </a:spcBef>
              <a:spcAft>
                <a:spcPts val="0"/>
              </a:spcAft>
              <a:buNone/>
            </a:pPr>
            <a:r>
              <a:rPr lang="en-US" dirty="0"/>
              <a:t>Prometheus, in the Monitoring Nodes, will scrape these metrics every 30 seconds. </a:t>
            </a:r>
          </a:p>
          <a:p>
            <a:pPr marL="0" lvl="0" indent="0" algn="l" rtl="0">
              <a:spcBef>
                <a:spcPts val="0"/>
              </a:spcBef>
              <a:spcAft>
                <a:spcPts val="0"/>
              </a:spcAft>
              <a:buNone/>
            </a:pPr>
            <a:r>
              <a:rPr lang="en-US" dirty="0"/>
              <a:t>These then get sent via </a:t>
            </a:r>
            <a:r>
              <a:rPr lang="en-US" dirty="0" err="1"/>
              <a:t>influxdb</a:t>
            </a:r>
            <a:r>
              <a:rPr lang="en-US" dirty="0"/>
              <a:t> to the the Metrics transporter and from there to the cloud systems. </a:t>
            </a:r>
          </a:p>
          <a:p>
            <a:r>
              <a:rPr lang="en-US" dirty="0"/>
              <a:t>Some of the key GPU metrics are listed here.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3736065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To break the flow a bit I want to show one example view that comes of the first architecture we covered.</a:t>
            </a:r>
          </a:p>
          <a:p>
            <a:endParaRPr lang="en-US" dirty="0"/>
          </a:p>
          <a:p>
            <a:r>
              <a:rPr lang="en-US" dirty="0"/>
              <a:t>This is a view of the job telemetry the end user will see. At the top you can see the job runtime, the time GPUs are active and the average GPU utilization across the 8 GPUs being used by the Job. </a:t>
            </a:r>
          </a:p>
          <a:p>
            <a:endParaRPr lang="en-US" dirty="0"/>
          </a:p>
          <a:p>
            <a:r>
              <a:rPr lang="en-US" dirty="0"/>
              <a:t>Below that you can see line graph for the Avg. GPU metrics over time like GPU Active, Tensor Core Active, GPU memory and GPU power.</a:t>
            </a:r>
          </a:p>
          <a:p>
            <a:r>
              <a:rPr lang="en-US" sz="2000" b="0" i="0" u="none" strike="noStrike" cap="none" dirty="0">
                <a:solidFill>
                  <a:schemeClr val="dk1"/>
                </a:solidFill>
                <a:effectLst/>
                <a:latin typeface="Calibri"/>
                <a:ea typeface="Calibri"/>
                <a:cs typeface="Calibri"/>
                <a:sym typeface="Calibri"/>
              </a:rPr>
              <a:t>Here the GPU is kept busy with TC at 25%. </a:t>
            </a:r>
          </a:p>
          <a:p>
            <a:endParaRPr lang="en-US" sz="2000" b="0" i="0" u="none" strike="noStrike" cap="none" dirty="0">
              <a:solidFill>
                <a:schemeClr val="dk1"/>
              </a:solidFill>
              <a:effectLst/>
              <a:latin typeface="Calibri"/>
              <a:ea typeface="Calibri"/>
              <a:cs typeface="Calibri"/>
              <a:sym typeface="Calibri"/>
            </a:endParaRPr>
          </a:p>
          <a:p>
            <a:r>
              <a:rPr lang="en-US" sz="2000" b="0" i="0" u="none" strike="noStrike" cap="none" dirty="0">
                <a:solidFill>
                  <a:schemeClr val="dk1"/>
                </a:solidFill>
                <a:effectLst/>
                <a:latin typeface="Calibri"/>
                <a:ea typeface="Calibri"/>
                <a:cs typeface="Calibri"/>
                <a:sym typeface="Calibri"/>
              </a:rPr>
              <a:t>The Overlay breaks down the metrics at any point in time. You can see details like PCIe read and write bandwidth values, the </a:t>
            </a:r>
            <a:r>
              <a:rPr lang="en-US" sz="2000" b="0" i="0" u="none" strike="noStrike" cap="none" dirty="0" err="1">
                <a:solidFill>
                  <a:schemeClr val="dk1"/>
                </a:solidFill>
                <a:effectLst/>
                <a:latin typeface="Calibri"/>
                <a:ea typeface="Calibri"/>
                <a:cs typeface="Calibri"/>
                <a:sym typeface="Calibri"/>
              </a:rPr>
              <a:t>NVlink</a:t>
            </a:r>
            <a:r>
              <a:rPr lang="en-US" sz="2000" b="0" i="0" u="none" strike="noStrike" cap="none" dirty="0">
                <a:solidFill>
                  <a:schemeClr val="dk1"/>
                </a:solidFill>
                <a:effectLst/>
                <a:latin typeface="Calibri"/>
                <a:ea typeface="Calibri"/>
                <a:cs typeface="Calibri"/>
                <a:sym typeface="Calibri"/>
              </a:rPr>
              <a:t> Bandwidth, the CPU and memory usage.</a:t>
            </a:r>
            <a:endParaRPr lang="en-US" dirty="0"/>
          </a:p>
          <a:p>
            <a:endParaRPr lang="en-US" dirty="0"/>
          </a:p>
          <a:p>
            <a:r>
              <a:rPr lang="en-US" sz="2000" b="0" i="0" u="none" strike="noStrike" cap="none" dirty="0">
                <a:solidFill>
                  <a:schemeClr val="dk1"/>
                </a:solidFill>
                <a:effectLst/>
                <a:latin typeface="Calibri"/>
                <a:ea typeface="Calibri"/>
                <a:cs typeface="Calibri"/>
                <a:sym typeface="Calibri"/>
              </a:rPr>
              <a:t>The heat map below shows GPU’s utilization and the Tensor core usage for each GPU.</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299384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the scale challenges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1018493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a:spcBef>
                <a:spcPts val="0"/>
              </a:spcBef>
              <a:spcAft>
                <a:spcPts val="0"/>
              </a:spcAft>
              <a:buNone/>
            </a:pPr>
            <a:r>
              <a:rPr lang="en-US" dirty="0"/>
              <a:t>Lets now look at some of the challenges we faced.</a:t>
            </a:r>
          </a:p>
          <a:p>
            <a:pPr marL="0" lvl="0" indent="0" algn="l" rtl="0">
              <a:spcBef>
                <a:spcPts val="0"/>
              </a:spcBef>
              <a:spcAft>
                <a:spcPts val="0"/>
              </a:spcAft>
              <a:buNone/>
            </a:pPr>
            <a:r>
              <a:rPr lang="en-US" dirty="0"/>
              <a:t>As you saw in the Architecture diagram, we used a lot of CNCF components. These are great as there are many solutions that exist and independently, they solve for a lot of our functional requirements. They are all native cloud technologies and have strong community support behind them. This allows them to continuously evolve with the growing needs of the community. This has been a life saver for us. Many a times just an upgrade of the stack got us the resolution for an issue and improved performance. All the components are also easily configurable via the stable helm charts.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there was a lot of trial and error involved in finding the right combination of components that would support our requirements. The community has many references for the integrations, and we were able to leverage these. We took a lot of the best practices and adapted them for our loads. We had to tune for size, high availability, scalability and data durability. Not only did we have to optimize the  configurations, but we needed to get a good understanding of how to adapt them as the clusters grew.</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150056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We manage the NVIDIA </a:t>
            </a:r>
            <a:r>
              <a:rPr lang="en-US" dirty="0" err="1"/>
              <a:t>SaturnV</a:t>
            </a:r>
            <a:r>
              <a:rPr lang="en-US" dirty="0"/>
              <a:t> Datacenter using </a:t>
            </a:r>
            <a:r>
              <a:rPr lang="en-US" dirty="0" err="1"/>
              <a:t>kubernetes</a:t>
            </a:r>
            <a:r>
              <a:rPr lang="en-US" dirty="0"/>
              <a:t>. </a:t>
            </a:r>
          </a:p>
          <a:p>
            <a:pPr marL="0" lvl="0" indent="0" algn="l" rtl="0">
              <a:spcBef>
                <a:spcPts val="0"/>
              </a:spcBef>
              <a:spcAft>
                <a:spcPts val="0"/>
              </a:spcAft>
              <a:buNone/>
            </a:pPr>
            <a:r>
              <a:rPr lang="en-US" dirty="0"/>
              <a:t>This supports 1000s for GPU servers which supports 100s of Users running their Machine Learning training jobs.  These jobs use terabytes of data. </a:t>
            </a:r>
          </a:p>
          <a:p>
            <a:pPr marL="0" lvl="0" indent="0" algn="l" rtl="0">
              <a:spcBef>
                <a:spcPts val="0"/>
              </a:spcBef>
              <a:spcAft>
                <a:spcPts val="0"/>
              </a:spcAft>
              <a:buNone/>
            </a:pPr>
            <a:r>
              <a:rPr lang="en-US" dirty="0"/>
              <a:t>We also have stakeholders and other users with observability needs.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to support monitoring at this scale?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2636173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algn="l" rtl="0">
              <a:spcBef>
                <a:spcPts val="0"/>
              </a:spcBef>
              <a:spcAft>
                <a:spcPts val="0"/>
              </a:spcAft>
              <a:buNone/>
            </a:pPr>
            <a:r>
              <a:rPr lang="en-US" dirty="0"/>
              <a:t>Lets now look at how we optimized the components for our scale.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Prometheus and the other components we had to understand the resource requests and limits that would work well for our loads with room to grow.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size each component well we had to understand how it used the resources.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Prometheus, for example, keeps 2 hours of data in memory till it is compacted to disk. Prometheus size is dependent on the total number of series it is supporting. You can see some of our loads numbers here. At restarts it also loads WAL files, which depending on load can be large. This impacts the restart time of Prometheus as well as the memory usage.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did rigorous load tests to get a  baseline for the size of each component. This helped us avoid frequent failures in production. However due to the unpredictability or production environments we kept a close eye on the systems in production to ensure they did not hit OOM or CPU throttling errors. We do regular evaluations of our system to ensure that the sizing is working well. As we add nodes to the cluster we review these settings.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make the system highly available we had to learn what load could be supported by Prometheus with acceptable restart times vs where we need to add another replica.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Scaling Prometheus we rely on the sizing of the instances from our load tests. So far we have been able to manage each cluster with two instances with tunings on resources.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Then there were some trickier challenges we hit.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of these was Data persistence. We needed the metrics to always be available for viewing. For this we needed to add in-cluster persistence with replication. For this we used </a:t>
            </a:r>
            <a:r>
              <a:rPr lang="en-US" dirty="0" err="1"/>
              <a:t>Influxdb</a:t>
            </a:r>
            <a:r>
              <a:rPr lang="en-US" dirty="0"/>
              <a:t> for Remote read and write. This worked well </a:t>
            </a:r>
            <a:r>
              <a:rPr lang="en-US" dirty="0" err="1"/>
              <a:t>upto</a:t>
            </a:r>
            <a:r>
              <a:rPr lang="en-US" dirty="0"/>
              <a:t> a certain load after which we started seeing data gaps. To resolve this we had to look into the code of Prometheus and the down stream components. We found that Prometheus would drop metrics if the downstream components were not accepting metrics. With the 2.8 version where Prometheus introduced WAL for remote write this occurrence was reduced. But prior to that we had to optimize the downstream components so metrics did not get dropped. I will go into some more details of this in the next slide.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Data durability we had to introduce Thanos Sidecar in one instance and Thanos Receiver in another. Thanos side car worked well for us but Thanos receiver was new and we hit a lot of challenges with it. With the updated version of Prometheus we had to optimize the </a:t>
            </a:r>
            <a:r>
              <a:rPr lang="en-US" dirty="0" err="1"/>
              <a:t>max_samples</a:t>
            </a:r>
            <a:r>
              <a:rPr lang="en-US" dirty="0"/>
              <a:t>, max shards, and capacity size to optimize based on the samples size of the cluster. Load test helped us get to the optimal settings for this.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4007444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vl="0" indent="0" algn="l" rtl="0">
              <a:spcBef>
                <a:spcPts val="0"/>
              </a:spcBef>
              <a:spcAft>
                <a:spcPts val="0"/>
              </a:spcAft>
              <a:buNone/>
            </a:pPr>
            <a:r>
              <a:rPr lang="en-US" dirty="0"/>
              <a:t>The </a:t>
            </a:r>
            <a:r>
              <a:rPr lang="en-US" dirty="0" err="1"/>
              <a:t>influxdb</a:t>
            </a:r>
            <a:r>
              <a:rPr lang="en-US" dirty="0"/>
              <a:t> tuning, for sizing, HA, scalability was similar to Prometheus. </a:t>
            </a:r>
            <a:r>
              <a:rPr lang="en-US" dirty="0" err="1"/>
              <a:t>Influxdb</a:t>
            </a:r>
            <a:r>
              <a:rPr lang="en-US" dirty="0"/>
              <a:t> keeps a lot of data in memory and restart times are long as the container reads the WAL files. We also found was that </a:t>
            </a:r>
            <a:r>
              <a:rPr lang="en-US" dirty="0" err="1"/>
              <a:t>Influxdb</a:t>
            </a:r>
            <a:r>
              <a:rPr lang="en-US" dirty="0"/>
              <a:t> did not scale well for Prometheus data which has a lot of labels which need to be indexed. Sizing had to consider these.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Due to the long restart times, for HA we need to add replicas. We added </a:t>
            </a:r>
            <a:r>
              <a:rPr lang="en-US" dirty="0" err="1"/>
              <a:t>Influxdb</a:t>
            </a:r>
            <a:r>
              <a:rPr lang="en-US" dirty="0"/>
              <a:t>-relay for replication. However </a:t>
            </a:r>
            <a:r>
              <a:rPr lang="en-US" dirty="0" err="1"/>
              <a:t>Influxdb</a:t>
            </a:r>
            <a:r>
              <a:rPr lang="en-US" dirty="0"/>
              <a:t>-relay is not supported any more, so we had to support it ourselves for our setup. This also helped for the data persistence requirements.</a:t>
            </a:r>
          </a:p>
          <a:p>
            <a:pPr marL="0" lvl="0" indent="0" algn="l" rtl="0">
              <a:spcBef>
                <a:spcPts val="0"/>
              </a:spcBef>
              <a:spcAft>
                <a:spcPts val="0"/>
              </a:spcAft>
              <a:buNone/>
            </a:pPr>
            <a:endParaRPr lang="en-US" dirty="0"/>
          </a:p>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Sizing of the resources helped us support the scale. However, </a:t>
            </a:r>
            <a:r>
              <a:rPr lang="en-US" dirty="0" err="1"/>
              <a:t>influxdb</a:t>
            </a:r>
            <a:r>
              <a:rPr lang="en-US" dirty="0"/>
              <a:t> did not scale to support our min. retention requirement of 2 weeks. We could only support 3 days of retention with confidence. For getting longer retention we introduced Thanos sidecar in one setup and moved away from </a:t>
            </a:r>
            <a:r>
              <a:rPr lang="en-US" dirty="0" err="1"/>
              <a:t>Influxdb</a:t>
            </a:r>
            <a:r>
              <a:rPr lang="en-US" dirty="0"/>
              <a:t> to Thanos receiver in another.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I mentioned we had added </a:t>
            </a:r>
            <a:r>
              <a:rPr lang="en-US" dirty="0" err="1"/>
              <a:t>Influxdb</a:t>
            </a:r>
            <a:r>
              <a:rPr lang="en-US" dirty="0"/>
              <a:t> in our architecture for data persistence in the cluster. Since this is a Kubernetes cluster, pods can restart for various reasons  and land on new nodes. To persist data for </a:t>
            </a:r>
            <a:r>
              <a:rPr lang="en-US" dirty="0" err="1"/>
              <a:t>Influxdb</a:t>
            </a:r>
            <a:r>
              <a:rPr lang="en-US" dirty="0"/>
              <a:t> we are using host path persistent volumes. With pod restarts we could easily have pods land on different nodes and loose data. Our HA solution of in cluster replication helped 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had to ensure that the data we were sending to external system had no data gaps. This turned out to be a very hard issue to debug and solve for and needed detail investigation into the component codes to understand how best to solve it. The solution involved updates to the code of the services.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1010919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a:spcBef>
                <a:spcPts val="0"/>
              </a:spcBef>
              <a:spcAft>
                <a:spcPts val="0"/>
              </a:spcAft>
              <a:buNone/>
            </a:pPr>
            <a:r>
              <a:rPr lang="en-US" dirty="0"/>
              <a:t>Thanos which we used for Data durability comes with many components. Sizing for Thanos involved understanding each of these and how best to optimize them for our loads. For example for Thanos store we needed to set max cache size. For Thanos receiver we discovered that setting the </a:t>
            </a:r>
            <a:r>
              <a:rPr lang="en-US" dirty="0" err="1"/>
              <a:t>tsdb</a:t>
            </a:r>
            <a:r>
              <a:rPr lang="en-US" dirty="0"/>
              <a:t> </a:t>
            </a:r>
            <a:r>
              <a:rPr lang="en-US" dirty="0" err="1"/>
              <a:t>minBlock</a:t>
            </a:r>
            <a:r>
              <a:rPr lang="en-US" dirty="0"/>
              <a:t> and </a:t>
            </a:r>
            <a:r>
              <a:rPr lang="en-US" dirty="0" err="1"/>
              <a:t>maxBlock</a:t>
            </a:r>
            <a:r>
              <a:rPr lang="en-US" dirty="0"/>
              <a:t>  to 15 min would reduced the </a:t>
            </a:r>
            <a:r>
              <a:rPr lang="en-US" dirty="0" err="1"/>
              <a:t>wal</a:t>
            </a:r>
            <a:r>
              <a:rPr lang="en-US" dirty="0"/>
              <a:t> size, which allowed us to reduce restart times and have Thanos receiver not use increasing amounts of memory.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 was easily support by Thanos by optimizing the replicas for the components as needed.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Scale in Thanos Receiver we had to move to the GRPC version.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Thanos helped us solve the issue of data durability and data persistence. Data in a </a:t>
            </a:r>
            <a:r>
              <a:rPr lang="en-US" dirty="0" err="1"/>
              <a:t>kubernetes</a:t>
            </a:r>
            <a:r>
              <a:rPr lang="en-US" dirty="0"/>
              <a:t> cluster is ephemeral. Thanos sidecar sends data to an object store repository. This component is fairly robust and gave us data durability for data persisted to disk. This, in Prometheus, is every 2 hours and we used </a:t>
            </a:r>
            <a:r>
              <a:rPr lang="en-US" dirty="0" err="1"/>
              <a:t>Influxdb</a:t>
            </a:r>
            <a:r>
              <a:rPr lang="en-US" dirty="0"/>
              <a:t> for the immediate time window. This worked well.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in the variant architecture that I showed where we used Thanos receiver, we hit a lot of issues with load. We had to delve into the code and figure out the root cause and then see how best to solve for it. Luckily, we were able to upgrade Prometheus and Thanos versions and tune the configurations to solve for our loads.  We had to again do rigorous load test to setup the </a:t>
            </a:r>
            <a:r>
              <a:rPr lang="en-US" dirty="0" err="1"/>
              <a:t>max_shards</a:t>
            </a:r>
            <a:r>
              <a:rPr lang="en-US" dirty="0"/>
              <a:t>, </a:t>
            </a:r>
            <a:r>
              <a:rPr lang="en-US" dirty="0" err="1"/>
              <a:t>max_samples</a:t>
            </a:r>
            <a:r>
              <a:rPr lang="en-US" dirty="0"/>
              <a:t>, and capacity for Prometheus remote write for our loads. </a:t>
            </a:r>
            <a:r>
              <a:rPr lang="en-US" dirty="0" err="1"/>
              <a:t>Downsampling</a:t>
            </a:r>
            <a:r>
              <a:rPr lang="en-US" dirty="0"/>
              <a:t> allowed us to support longer data retention and querying.</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1705718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a:spcBef>
                <a:spcPts val="0"/>
              </a:spcBef>
              <a:spcAft>
                <a:spcPts val="0"/>
              </a:spcAft>
              <a:buNone/>
            </a:pPr>
            <a:r>
              <a:rPr lang="en-US" dirty="0"/>
              <a:t>In some of our deployments we used </a:t>
            </a:r>
            <a:r>
              <a:rPr lang="en-US" dirty="0" err="1"/>
              <a:t>Graylog</a:t>
            </a:r>
            <a:r>
              <a:rPr lang="en-US" dirty="0"/>
              <a:t> for logging. </a:t>
            </a:r>
            <a:r>
              <a:rPr lang="en-US" dirty="0" err="1"/>
              <a:t>Graylog</a:t>
            </a:r>
            <a:r>
              <a:rPr lang="en-US" dirty="0"/>
              <a:t> uses </a:t>
            </a:r>
            <a:r>
              <a:rPr lang="en-US" dirty="0" err="1"/>
              <a:t>ElasticSearch</a:t>
            </a:r>
            <a:r>
              <a:rPr lang="en-US" dirty="0"/>
              <a:t> and </a:t>
            </a:r>
            <a:r>
              <a:rPr lang="en-US" dirty="0" err="1"/>
              <a:t>Mongodb</a:t>
            </a:r>
            <a:r>
              <a:rPr lang="en-US" dirty="0"/>
              <a:t> underneath. Each had to be separately understood and tuned. (Load tests helped but we also have a lot of battle scares.)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Sizing we had to look at how to tune each component. These are written in java so we had to optimize the heap size and the container sizes. We also learnt that we had to set the </a:t>
            </a:r>
            <a:r>
              <a:rPr lang="en-US" dirty="0" err="1"/>
              <a:t>cpu</a:t>
            </a:r>
            <a:r>
              <a:rPr lang="en-US" dirty="0"/>
              <a:t> limit as without it java containers default to just 1 </a:t>
            </a:r>
            <a:r>
              <a:rPr lang="en-US" dirty="0" err="1"/>
              <a:t>cpu</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high availability initially we just added replicas. Though ES and </a:t>
            </a:r>
            <a:r>
              <a:rPr lang="en-US" dirty="0" err="1"/>
              <a:t>Mongodb</a:t>
            </a:r>
            <a:r>
              <a:rPr lang="en-US" dirty="0"/>
              <a:t> did fairly well with the default replicas, </a:t>
            </a:r>
            <a:r>
              <a:rPr lang="en-US" dirty="0" err="1"/>
              <a:t>Graylog</a:t>
            </a:r>
            <a:r>
              <a:rPr lang="en-US" dirty="0"/>
              <a:t> performance seemed to do better with more replicas.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our loads grew we quickly hit scale issues with </a:t>
            </a:r>
            <a:r>
              <a:rPr lang="en-US" dirty="0" err="1"/>
              <a:t>Graylog</a:t>
            </a:r>
            <a:r>
              <a:rPr lang="en-US" dirty="0"/>
              <a:t>. Just adding replicas did not help. We had to look at sizing as well. We learnt that there was a heap size recommended for ES that made it perform optimally.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Data persistence we added  persistent volume for </a:t>
            </a:r>
            <a:r>
              <a:rPr lang="en-US" dirty="0" err="1"/>
              <a:t>Graylog</a:t>
            </a:r>
            <a:r>
              <a:rPr lang="en-US" dirty="0"/>
              <a:t> Journal. Data written to ES was already well managed.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Graylog</a:t>
            </a:r>
            <a:r>
              <a:rPr lang="en-US" dirty="0"/>
              <a:t> with ES handles data durability well.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858896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lgn="l" rtl="0">
              <a:spcBef>
                <a:spcPts val="0"/>
              </a:spcBef>
              <a:spcAft>
                <a:spcPts val="0"/>
              </a:spcAft>
              <a:buNone/>
            </a:pPr>
            <a:r>
              <a:rPr lang="en-US" dirty="0"/>
              <a:t>Here is an example of an NSV Admin view. The Capacity Dashboard.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shows the cluster capacity with total nodes in the cluster and the total number of nodes cordoned at the top. And below that it shows the cordoned nodes by node type.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right-hand side it shows the availability of the different types of nodes in the system.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 this Admin users can get a good view into the cluster capacity.</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2576150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lgn="l" rtl="0">
              <a:spcBef>
                <a:spcPts val="0"/>
              </a:spcBef>
              <a:spcAft>
                <a:spcPts val="0"/>
              </a:spcAft>
              <a:buNone/>
            </a:pPr>
            <a:r>
              <a:rPr lang="en-US" dirty="0"/>
              <a:t>This view shows the NSV Developers view for the Job Controller.</a:t>
            </a:r>
          </a:p>
          <a:p>
            <a:pPr marL="0" lvl="0" indent="0" algn="l" rtl="0">
              <a:spcBef>
                <a:spcPts val="0"/>
              </a:spcBef>
              <a:spcAft>
                <a:spcPts val="0"/>
              </a:spcAft>
              <a:buNone/>
            </a:pPr>
            <a:r>
              <a:rPr lang="en-US" dirty="0"/>
              <a:t>The pie charts at the top show the counts of jobs in different states and below that we see the timelines for jobs in the various states - running , queued, task lost and failed. This gives a good view to the developers for the current state of the Job controller.</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2513575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lgn="l" rtl="0">
              <a:spcBef>
                <a:spcPts val="0"/>
              </a:spcBef>
              <a:spcAft>
                <a:spcPts val="0"/>
              </a:spcAft>
              <a:buNone/>
            </a:pPr>
            <a:r>
              <a:rPr lang="en-US" dirty="0"/>
              <a:t>This is our stakeholders view. The pie chat at the top left shows jobs in different states at the moment. Then we have timelines of jobs running by time, by GPUs allocated, running duration, by Org, by team, by registry area etc..</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3583355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finally this is a Yield Dashboard. It shows the yield by jobs (the green bars) and GPU hours (the blue line). You can see the dips in both when we have issues in our cluster e.g. when </a:t>
            </a:r>
            <a:r>
              <a:rPr lang="en-US" dirty="0" err="1"/>
              <a:t>Quay.io</a:t>
            </a:r>
            <a:r>
              <a:rPr lang="en-US" dirty="0"/>
              <a:t> was down, users could not download their job containers, this in turn caused our yield to drop.</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1439348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1800394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900" dirty="0"/>
              <a:t>For our Agenda today we will first look at what the Nvidia </a:t>
            </a:r>
            <a:r>
              <a:rPr lang="en-US" sz="900" dirty="0" err="1"/>
              <a:t>SaturnV</a:t>
            </a:r>
            <a:r>
              <a:rPr lang="en-US" sz="900" dirty="0"/>
              <a:t> Datacenter is. </a:t>
            </a:r>
          </a:p>
          <a:p>
            <a:pPr marL="0" lvl="0" indent="0" algn="l" rtl="0">
              <a:spcBef>
                <a:spcPts val="0"/>
              </a:spcBef>
              <a:spcAft>
                <a:spcPts val="0"/>
              </a:spcAft>
              <a:buNone/>
            </a:pPr>
            <a:r>
              <a:rPr lang="en-US" sz="900" dirty="0"/>
              <a:t>Then we will review the various users we have to support for Observability. </a:t>
            </a:r>
          </a:p>
          <a:p>
            <a:pPr marL="0" lvl="0" indent="0" algn="l" rtl="0">
              <a:spcBef>
                <a:spcPts val="0"/>
              </a:spcBef>
              <a:spcAft>
                <a:spcPts val="0"/>
              </a:spcAft>
              <a:buNone/>
            </a:pPr>
            <a:r>
              <a:rPr lang="en-US" sz="900" dirty="0"/>
              <a:t>We will look at the size and scale of the data center and the requirements that come out of that. </a:t>
            </a:r>
          </a:p>
          <a:p>
            <a:pPr marL="0" lvl="0" indent="0" algn="l" rtl="0">
              <a:spcBef>
                <a:spcPts val="0"/>
              </a:spcBef>
              <a:spcAft>
                <a:spcPts val="0"/>
              </a:spcAft>
              <a:buNone/>
            </a:pPr>
            <a:endParaRPr lang="en-US" sz="900" dirty="0"/>
          </a:p>
          <a:p>
            <a:pPr marL="0" lvl="0" indent="0" algn="l" rtl="0">
              <a:spcBef>
                <a:spcPts val="0"/>
              </a:spcBef>
              <a:spcAft>
                <a:spcPts val="0"/>
              </a:spcAft>
              <a:buNone/>
            </a:pPr>
            <a:r>
              <a:rPr lang="en-US" sz="900" dirty="0"/>
              <a:t>Next we will go over the Stack and a couple of the architectures of the stack that we setup to meet these requirements. We will also cover some details of GPU metrics collection.</a:t>
            </a:r>
          </a:p>
          <a:p>
            <a:pPr marL="0" lvl="0" indent="0" algn="l" rtl="0">
              <a:spcBef>
                <a:spcPts val="0"/>
              </a:spcBef>
              <a:spcAft>
                <a:spcPts val="0"/>
              </a:spcAft>
              <a:buNone/>
            </a:pPr>
            <a:r>
              <a:rPr lang="en-US" sz="900" dirty="0"/>
              <a:t>We will look at the scale challenges we hit and how we solved for them. </a:t>
            </a:r>
          </a:p>
          <a:p>
            <a:pPr marL="0" marR="0" lvl="0" indent="0" algn="l" defTabSz="914400" rtl="0" eaLnBrk="0" fontAlgn="base" latinLnBrk="0" hangingPunct="0">
              <a:lnSpc>
                <a:spcPct val="100000"/>
              </a:lnSpc>
              <a:spcBef>
                <a:spcPts val="0"/>
              </a:spcBef>
              <a:spcAft>
                <a:spcPts val="0"/>
              </a:spcAft>
              <a:buClrTx/>
              <a:buSzTx/>
              <a:buFontTx/>
              <a:buNone/>
              <a:tabLst/>
              <a:defRPr/>
            </a:pPr>
            <a:r>
              <a:rPr lang="en-US" sz="2000" dirty="0"/>
              <a:t>Finally we will look at some example user views</a:t>
            </a:r>
            <a:endParaRPr lang="en-US" sz="900" dirty="0"/>
          </a:p>
          <a:p>
            <a:pPr marL="0" lvl="0" indent="0" algn="l" rtl="0">
              <a:spcBef>
                <a:spcPts val="0"/>
              </a:spcBef>
              <a:spcAft>
                <a:spcPts val="0"/>
              </a:spcAft>
              <a:buNone/>
            </a:pPr>
            <a:endParaRPr lang="en-US" sz="2000" dirty="0"/>
          </a:p>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406956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Lets look at the Nvidia </a:t>
            </a:r>
            <a:r>
              <a:rPr lang="en-US" dirty="0" err="1"/>
              <a:t>SaturnV</a:t>
            </a:r>
            <a:r>
              <a:rPr lang="en-US" dirty="0"/>
              <a:t> Datacenter</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220096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vl="0" indent="0" algn="l" rtl="0">
              <a:spcBef>
                <a:spcPts val="0"/>
              </a:spcBef>
              <a:spcAft>
                <a:spcPts val="0"/>
              </a:spcAft>
              <a:buNone/>
            </a:pPr>
            <a:r>
              <a:rPr lang="en-US" dirty="0"/>
              <a:t>So what is the NVIDIA </a:t>
            </a:r>
            <a:r>
              <a:rPr lang="en-US" dirty="0" err="1"/>
              <a:t>SaturnV</a:t>
            </a:r>
            <a:r>
              <a:rPr lang="en-US" dirty="0"/>
              <a:t> Datacenter, or NSV for short.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NVIDIA we have a lot of users who need to run their Artificial Intelligence and Machine Learning jobs on a GPU server. They can setup their own server to do this but this limits them in the size of job and the technology. It would also add cost to maintain these nodes.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facilitate these users, our team setup clusters with 100s of GPU nodes with the latest technology, for the users to deploy their jobs 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also added a CPU control plane to allow us to add a scheduler for the user jobs and to support observability.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top of this we added a web portal, the NSV Cloud Control Plane, for the users to interact with.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users use the NSV API to schedule their jobs in the NSV Cloud Control Plane, </a:t>
            </a:r>
          </a:p>
          <a:p>
            <a:pPr marL="0" lvl="0" indent="0" algn="l" rtl="0">
              <a:spcBef>
                <a:spcPts val="0"/>
              </a:spcBef>
              <a:spcAft>
                <a:spcPts val="0"/>
              </a:spcAft>
              <a:buNone/>
            </a:pPr>
            <a:r>
              <a:rPr lang="en-US" dirty="0"/>
              <a:t>this request is then sent to the Scheduler which schedules the jobs on the GPU nodes. </a:t>
            </a:r>
          </a:p>
          <a:p>
            <a:pPr marL="0" lvl="0" indent="0" algn="l" rtl="0">
              <a:spcBef>
                <a:spcPts val="0"/>
              </a:spcBef>
              <a:spcAft>
                <a:spcPts val="0"/>
              </a:spcAft>
              <a:buNone/>
            </a:pPr>
            <a:r>
              <a:rPr lang="en-US" dirty="0"/>
              <a:t>Metrics are sent from the GPU nodes to the Monitoring stack.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users are also able to leverage the NGC Registry which contains containers, dataset and pre-trained models for them to use.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great! Users get the latest technology and are able to deploy their jobs and be guaranteed that they will have resources to run on. However we need to ensure we can meet this guarantee. Observability is the key to this guarantee. Let's look at the setup and the use cases we need to support for this.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776538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Nets, lets look at the users, the size and the scale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226979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As we saw in the NSV Datacenter we have the Kubernetes cluster with GPU nodes and the CPU Control Plane. From the observability perspective, apart from the end users we have various users accessing this system.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have the admin user who would like to get a view on the overall health of the cluster and get real time alerts in slack and pager duty.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have the Machine Learning /Artificial Intelligence end users who would like to see the performance of their jobs in terms of the job telemetry and the application telemetry.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have the stakeholders, these are the product managers, manager, architects and other org leaders, who would like to get the overall occupancy and yield of the system for capacity planning purposes.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Then we have the </a:t>
            </a:r>
            <a:r>
              <a:rPr lang="en-US" sz="2000" b="0" i="0" u="none" strike="noStrike" cap="none" dirty="0">
                <a:solidFill>
                  <a:schemeClr val="dk1"/>
                </a:solidFill>
                <a:effectLst/>
                <a:latin typeface="Calibri"/>
                <a:ea typeface="Calibri"/>
                <a:cs typeface="Calibri"/>
                <a:sym typeface="Calibri"/>
              </a:rPr>
              <a:t>NSV Developers, these are developers like me who worked on the scheduler and the observability stack. These users would like to be able to get a view into the health and resource usage of the components and be able to root cause issues.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34885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a:spcBef>
                <a:spcPts val="0"/>
              </a:spcBef>
              <a:spcAft>
                <a:spcPts val="0"/>
              </a:spcAft>
              <a:buNone/>
            </a:pPr>
            <a:r>
              <a:rPr lang="en-US" dirty="0"/>
              <a:t>How do these use cases map into requirements?</a:t>
            </a:r>
          </a:p>
          <a:p>
            <a:pPr marL="0" lvl="0" indent="0" algn="l" rtl="0">
              <a:spcBef>
                <a:spcPts val="0"/>
              </a:spcBef>
              <a:spcAft>
                <a:spcPts val="0"/>
              </a:spcAft>
              <a:buNone/>
            </a:pPr>
            <a:endParaRPr lang="en-US" dirty="0"/>
          </a:p>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For the end users who want to see how efficiently their jobs are running in terms of resource usage and their custom metrics, we need to collect the resource and application metrics and send them to the NSV cloud control plane.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NSV Admin user who wants to monitor the overall health of the system, get real-time notifications on incidents and be able to root cause them effectively, we need to centralize the metrics and logs in real-time. The real-time alerts need to be sent to slack and pager duty. We also need to ensure that the stack is highly available and can scale horizontally as nodes get added to the clusters.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Stakeholders, we want to get the metrics aggregation at the job level and retain these for 1 year. We also need to show yield and efficiency of the system in a dashboard and weekly reports.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for the NSV Developer we need to collect and centralize the metrics and logs of the NSV components.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2806111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Our system needs to supports multiple production clusters each with up to 600 nodes, 250 of which contain 2000 GPUs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Along with this we have several non prod clusters where we need to support the same monitoring and logging stack. We use CICD process for promotion to manage these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clusters growing clusters.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4099553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a:srcRect l="17748" t="16214" r="9586" b="11122"/>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a:stretch>
            <a:fillRect/>
          </a:stretch>
        </p:blipFill>
        <p:spPr>
          <a:xfrm>
            <a:off x="945749" y="3160775"/>
            <a:ext cx="2669325" cy="2164380"/>
          </a:xfrm>
          <a:prstGeom prst="rect">
            <a:avLst/>
          </a:prstGeom>
        </p:spPr>
      </p:pic>
      <p:sp>
        <p:nvSpPr>
          <p:cNvPr id="11" name="Rectangle 4"/>
          <p:cNvSpPr>
            <a:spLocks noGrp="1" noChangeArrowheads="1"/>
          </p:cNvSpPr>
          <p:nvPr userDrawn="1">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dirty="0"/>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dirty="0"/>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dirty="0">
                <a:solidFill>
                  <a:schemeClr val="accent5"/>
                </a:solidFill>
                <a:latin typeface="Trebuchet MS" panose="020B0603020202020204" pitchFamily="34" charset="0"/>
              </a:rPr>
              <a:t> </a:t>
            </a:r>
            <a:endParaRPr lang="en-US" sz="1200" cap="none" dirty="0">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0"/>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p:txBody>
          <a:bodyPr/>
          <a:lstStyle/>
          <a:p>
            <a:r>
              <a:rPr lang="en-US" dirty="0"/>
              <a:t>Bharti Agrawal, 8/19/20</a:t>
            </a:r>
          </a:p>
        </p:txBody>
      </p:sp>
      <p:sp>
        <p:nvSpPr>
          <p:cNvPr id="5" name="Title 10"/>
          <p:cNvSpPr>
            <a:spLocks noGrp="1"/>
          </p:cNvSpPr>
          <p:nvPr>
            <p:ph type="title"/>
          </p:nvPr>
        </p:nvSpPr>
        <p:spPr/>
        <p:txBody>
          <a:bodyPr/>
          <a:lstStyle/>
          <a:p>
            <a:pPr>
              <a:lnSpc>
                <a:spcPct val="70000"/>
              </a:lnSpc>
              <a:spcAft>
                <a:spcPts val="0"/>
              </a:spcAft>
              <a:buClr>
                <a:schemeClr val="lt1"/>
              </a:buClr>
              <a:buSzPts val="5600"/>
            </a:pPr>
            <a:r>
              <a:rPr lang="en-US" dirty="0">
                <a:solidFill>
                  <a:schemeClr val="lt1"/>
                </a:solidFill>
                <a:latin typeface="Arial"/>
                <a:ea typeface="Arial"/>
                <a:cs typeface="Arial"/>
                <a:sym typeface="Arial"/>
              </a:rPr>
              <a:t>Monitoring GPUs at scale for AI/ML and HPC clusters</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Requirements</a:t>
            </a:r>
          </a:p>
        </p:txBody>
      </p:sp>
    </p:spTree>
    <p:extLst>
      <p:ext uri="{BB962C8B-B14F-4D97-AF65-F5344CB8AC3E}">
        <p14:creationId xmlns:p14="http://schemas.microsoft.com/office/powerpoint/2010/main" val="21400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requirements</a:t>
            </a:r>
          </a:p>
        </p:txBody>
      </p:sp>
      <p:sp>
        <p:nvSpPr>
          <p:cNvPr id="6" name="Content Placeholder 5"/>
          <p:cNvSpPr>
            <a:spLocks noGrp="1"/>
          </p:cNvSpPr>
          <p:nvPr>
            <p:ph idx="1"/>
          </p:nvPr>
        </p:nvSpPr>
        <p:spPr>
          <a:xfrm>
            <a:off x="830580" y="2702954"/>
            <a:ext cx="16581120" cy="6198208"/>
          </a:xfrm>
        </p:spPr>
        <p:txBody>
          <a:bodyPr/>
          <a:lstStyle/>
          <a:p>
            <a:pPr marL="0" indent="0">
              <a:buNone/>
            </a:pPr>
            <a:r>
              <a:rPr lang="en-US" sz="2800" dirty="0">
                <a:solidFill>
                  <a:schemeClr val="bg1">
                    <a:lumMod val="65000"/>
                    <a:lumOff val="35000"/>
                  </a:schemeClr>
                </a:solidFill>
                <a:latin typeface="+mn-lt"/>
              </a:rPr>
              <a:t>Functional Requirements</a:t>
            </a:r>
          </a:p>
          <a:p>
            <a:pPr lvl="1"/>
            <a:r>
              <a:rPr lang="en-US" sz="2400" dirty="0">
                <a:solidFill>
                  <a:schemeClr val="bg1">
                    <a:lumMod val="65000"/>
                    <a:lumOff val="35000"/>
                  </a:schemeClr>
                </a:solidFill>
                <a:latin typeface="+mn-lt"/>
              </a:rPr>
              <a:t>Centralize Metrics and Logs</a:t>
            </a:r>
          </a:p>
          <a:p>
            <a:pPr lvl="1"/>
            <a:r>
              <a:rPr lang="en-US" sz="2400" dirty="0">
                <a:solidFill>
                  <a:schemeClr val="bg1">
                    <a:lumMod val="65000"/>
                    <a:lumOff val="35000"/>
                  </a:schemeClr>
                </a:solidFill>
                <a:latin typeface="+mn-lt"/>
              </a:rPr>
              <a:t>Visualization and searchability</a:t>
            </a:r>
          </a:p>
          <a:p>
            <a:pPr lvl="1"/>
            <a:r>
              <a:rPr lang="en-US" sz="2400" dirty="0">
                <a:solidFill>
                  <a:schemeClr val="bg1">
                    <a:lumMod val="65000"/>
                    <a:lumOff val="35000"/>
                  </a:schemeClr>
                </a:solidFill>
                <a:latin typeface="+mn-lt"/>
              </a:rPr>
              <a:t>SLA of &lt;1 min. latency for metrics</a:t>
            </a:r>
          </a:p>
          <a:p>
            <a:pPr lvl="1"/>
            <a:r>
              <a:rPr lang="en-US" sz="2400" dirty="0">
                <a:solidFill>
                  <a:schemeClr val="bg1">
                    <a:lumMod val="65000"/>
                    <a:lumOff val="35000"/>
                  </a:schemeClr>
                </a:solidFill>
                <a:latin typeface="+mn-lt"/>
              </a:rPr>
              <a:t>Export to external systems</a:t>
            </a:r>
          </a:p>
          <a:p>
            <a:pPr lvl="1"/>
            <a:r>
              <a:rPr lang="en-US" sz="2400" dirty="0">
                <a:solidFill>
                  <a:schemeClr val="bg1">
                    <a:lumMod val="65000"/>
                    <a:lumOff val="35000"/>
                  </a:schemeClr>
                </a:solidFill>
                <a:latin typeface="+mn-lt"/>
              </a:rPr>
              <a:t>R</a:t>
            </a:r>
            <a:r>
              <a:rPr lang="en-US" sz="2400" dirty="0">
                <a:solidFill>
                  <a:schemeClr val="bg1">
                    <a:lumMod val="65000"/>
                    <a:lumOff val="35000"/>
                  </a:schemeClr>
                </a:solidFill>
                <a:latin typeface="+mn-lt"/>
                <a:ea typeface="Arial"/>
                <a:cs typeface="Arial"/>
                <a:sym typeface="Arial"/>
              </a:rPr>
              <a:t>etention of metrics (up to 1 year)</a:t>
            </a:r>
            <a:endParaRPr lang="en-US" sz="2400" dirty="0">
              <a:solidFill>
                <a:schemeClr val="bg1">
                  <a:lumMod val="65000"/>
                  <a:lumOff val="35000"/>
                </a:schemeClr>
              </a:solidFill>
              <a:latin typeface="+mn-lt"/>
            </a:endParaRPr>
          </a:p>
          <a:p>
            <a:pPr marL="0" indent="0">
              <a:buNone/>
            </a:pPr>
            <a:r>
              <a:rPr lang="en-US" sz="2800" dirty="0">
                <a:solidFill>
                  <a:schemeClr val="bg1">
                    <a:lumMod val="65000"/>
                    <a:lumOff val="35000"/>
                  </a:schemeClr>
                </a:solidFill>
                <a:latin typeface="+mn-lt"/>
                <a:ea typeface="Arial"/>
                <a:cs typeface="Arial"/>
                <a:sym typeface="Arial"/>
              </a:rPr>
              <a:t>Non-functional requirements</a:t>
            </a:r>
            <a:endParaRPr lang="en-US" sz="2800" dirty="0">
              <a:solidFill>
                <a:schemeClr val="bg1">
                  <a:lumMod val="65000"/>
                  <a:lumOff val="35000"/>
                </a:schemeClr>
              </a:solidFill>
              <a:latin typeface="+mn-lt"/>
            </a:endParaRPr>
          </a:p>
          <a:p>
            <a:pPr lvl="1"/>
            <a:r>
              <a:rPr lang="en-US" sz="2400" dirty="0">
                <a:solidFill>
                  <a:schemeClr val="bg1">
                    <a:lumMod val="65000"/>
                    <a:lumOff val="35000"/>
                  </a:schemeClr>
                </a:solidFill>
                <a:latin typeface="+mn-lt"/>
              </a:rPr>
              <a:t>Data Durability, HA, Scale, Resilience</a:t>
            </a:r>
          </a:p>
          <a:p>
            <a:pPr lvl="1"/>
            <a:r>
              <a:rPr lang="en-US" sz="2400" dirty="0">
                <a:solidFill>
                  <a:schemeClr val="bg1">
                    <a:lumMod val="65000"/>
                    <a:lumOff val="35000"/>
                  </a:schemeClr>
                </a:solidFill>
                <a:latin typeface="+mn-lt"/>
                <a:ea typeface="Arial"/>
                <a:cs typeface="Arial"/>
                <a:sym typeface="Arial"/>
              </a:rPr>
              <a:t>Send data out securely</a:t>
            </a:r>
            <a:endParaRPr lang="en-US" sz="2400" dirty="0">
              <a:solidFill>
                <a:schemeClr val="bg1">
                  <a:lumMod val="65000"/>
                  <a:lumOff val="35000"/>
                </a:schemeClr>
              </a:solidFill>
              <a:latin typeface="+mn-lt"/>
            </a:endParaRPr>
          </a:p>
        </p:txBody>
      </p:sp>
    </p:spTree>
    <p:extLst>
      <p:ext uri="{BB962C8B-B14F-4D97-AF65-F5344CB8AC3E}">
        <p14:creationId xmlns:p14="http://schemas.microsoft.com/office/powerpoint/2010/main" val="415224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AND </a:t>
            </a:r>
            <a:r>
              <a:rPr lang="en-US" dirty="0" err="1"/>
              <a:t>ARchitecture</a:t>
            </a:r>
            <a:endParaRPr lang="en-US" dirty="0"/>
          </a:p>
        </p:txBody>
      </p:sp>
    </p:spTree>
    <p:extLst>
      <p:ext uri="{BB962C8B-B14F-4D97-AF65-F5344CB8AC3E}">
        <p14:creationId xmlns:p14="http://schemas.microsoft.com/office/powerpoint/2010/main" val="213456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Stack</a:t>
            </a:r>
          </a:p>
        </p:txBody>
      </p:sp>
      <p:graphicFrame>
        <p:nvGraphicFramePr>
          <p:cNvPr id="6" name="Table 5">
            <a:extLst>
              <a:ext uri="{FF2B5EF4-FFF2-40B4-BE49-F238E27FC236}">
                <a16:creationId xmlns:a16="http://schemas.microsoft.com/office/drawing/2014/main" id="{C304B738-82BA-42C4-9094-DA07BF9AE2D8}"/>
              </a:ext>
            </a:extLst>
          </p:cNvPr>
          <p:cNvGraphicFramePr>
            <a:graphicFrameLocks noGrp="1"/>
          </p:cNvGraphicFramePr>
          <p:nvPr>
            <p:extLst>
              <p:ext uri="{D42A27DB-BD31-4B8C-83A1-F6EECF244321}">
                <p14:modId xmlns:p14="http://schemas.microsoft.com/office/powerpoint/2010/main" val="263682023"/>
              </p:ext>
            </p:extLst>
          </p:nvPr>
        </p:nvGraphicFramePr>
        <p:xfrm>
          <a:off x="1892969" y="2141621"/>
          <a:ext cx="14726652" cy="7650480"/>
        </p:xfrm>
        <a:graphic>
          <a:graphicData uri="http://schemas.openxmlformats.org/drawingml/2006/table">
            <a:tbl>
              <a:tblPr firstRow="1" bandRow="1">
                <a:tableStyleId>{5C22544A-7EE6-4342-B048-85BDC9FD1C3A}</a:tableStyleId>
              </a:tblPr>
              <a:tblGrid>
                <a:gridCol w="3727065">
                  <a:extLst>
                    <a:ext uri="{9D8B030D-6E8A-4147-A177-3AD203B41FA5}">
                      <a16:colId xmlns:a16="http://schemas.microsoft.com/office/drawing/2014/main" val="1714626306"/>
                    </a:ext>
                  </a:extLst>
                </a:gridCol>
                <a:gridCol w="10999587">
                  <a:extLst>
                    <a:ext uri="{9D8B030D-6E8A-4147-A177-3AD203B41FA5}">
                      <a16:colId xmlns:a16="http://schemas.microsoft.com/office/drawing/2014/main" val="1697748500"/>
                    </a:ext>
                  </a:extLst>
                </a:gridCol>
              </a:tblGrid>
              <a:tr h="559866">
                <a:tc>
                  <a:txBody>
                    <a:bodyPr/>
                    <a:lstStyle/>
                    <a:p>
                      <a:pPr algn="l"/>
                      <a:r>
                        <a:rPr lang="en-US" sz="2200" b="0" dirty="0">
                          <a:solidFill>
                            <a:schemeClr val="tx1"/>
                          </a:solidFill>
                          <a:latin typeface="Trebuchet MS" panose="020B0603020202020204" pitchFamily="34" charset="0"/>
                        </a:rPr>
                        <a:t>Component</a:t>
                      </a: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2200" b="0" dirty="0">
                          <a:solidFill>
                            <a:schemeClr val="tx1"/>
                          </a:solidFill>
                          <a:latin typeface="Trebuchet MS" panose="020B0603020202020204" pitchFamily="34" charset="0"/>
                        </a:rPr>
                        <a:t>What it gives us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557733">
                <a:tc>
                  <a:txBody>
                    <a:bodyPr/>
                    <a:lstStyle/>
                    <a:p>
                      <a:pPr algn="l"/>
                      <a:r>
                        <a:rPr lang="en-US" sz="2000" b="0" dirty="0">
                          <a:solidFill>
                            <a:schemeClr val="bg1">
                              <a:lumMod val="65000"/>
                              <a:lumOff val="35000"/>
                            </a:schemeClr>
                          </a:solidFill>
                          <a:latin typeface="+mn-lt"/>
                        </a:rPr>
                        <a:t>Kubernetes</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l"/>
                      <a:r>
                        <a:rPr lang="en-US" sz="2000" b="0" dirty="0">
                          <a:solidFill>
                            <a:schemeClr val="bg1">
                              <a:lumMod val="65000"/>
                              <a:lumOff val="35000"/>
                            </a:schemeClr>
                          </a:solidFill>
                          <a:latin typeface="+mn-lt"/>
                        </a:rPr>
                        <a:t>Orchestration and life cycle management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r h="557733">
                <a:tc>
                  <a:txBody>
                    <a:bodyPr/>
                    <a:lstStyle/>
                    <a:p>
                      <a:pPr marL="0" marR="0" lvl="0" indent="0" algn="l" rtl="0">
                        <a:spcBef>
                          <a:spcPts val="0"/>
                        </a:spcBef>
                        <a:spcAft>
                          <a:spcPts val="0"/>
                        </a:spcAft>
                        <a:buNone/>
                      </a:pPr>
                      <a:r>
                        <a:rPr lang="en-US" sz="2000" b="0" dirty="0">
                          <a:solidFill>
                            <a:schemeClr val="bg1">
                              <a:lumMod val="65000"/>
                              <a:lumOff val="35000"/>
                            </a:schemeClr>
                          </a:solidFill>
                          <a:latin typeface="+mn-lt"/>
                        </a:rPr>
                        <a:t>Kubernetes device plugin</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0" dirty="0">
                          <a:solidFill>
                            <a:schemeClr val="bg1">
                              <a:lumMod val="65000"/>
                              <a:lumOff val="35000"/>
                            </a:schemeClr>
                          </a:solidFill>
                          <a:latin typeface="+mn-lt"/>
                        </a:rPr>
                        <a:t>For GPU enablement under Kubernetes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863754937"/>
                  </a:ext>
                </a:extLst>
              </a:tr>
              <a:tr h="746488">
                <a:tc>
                  <a:txBody>
                    <a:bodyPr/>
                    <a:lstStyle/>
                    <a:p>
                      <a:pPr marL="0" marR="0" lvl="0" indent="0" algn="l" rtl="0">
                        <a:spcBef>
                          <a:spcPts val="0"/>
                        </a:spcBef>
                        <a:spcAft>
                          <a:spcPts val="0"/>
                        </a:spcAft>
                        <a:buNone/>
                      </a:pPr>
                      <a:r>
                        <a:rPr lang="en-US" sz="2000" b="0" dirty="0">
                          <a:solidFill>
                            <a:schemeClr val="bg1">
                              <a:lumMod val="65000"/>
                              <a:lumOff val="35000"/>
                            </a:schemeClr>
                          </a:solidFill>
                          <a:latin typeface="+mn-lt"/>
                        </a:rPr>
                        <a:t>NSV Scheduler</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0" dirty="0">
                          <a:solidFill>
                            <a:schemeClr val="bg1">
                              <a:lumMod val="65000"/>
                              <a:lumOff val="35000"/>
                            </a:schemeClr>
                          </a:solidFill>
                          <a:latin typeface="+mn-lt"/>
                        </a:rPr>
                        <a:t>Kubernetes Custom Resource Controller (CRD)</a:t>
                      </a:r>
                    </a:p>
                    <a:p>
                      <a:pPr algn="l"/>
                      <a:endParaRPr lang="en-US" sz="2000" b="0" dirty="0">
                        <a:solidFill>
                          <a:schemeClr val="bg1">
                            <a:lumMod val="65000"/>
                            <a:lumOff val="3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568137814"/>
                  </a:ext>
                </a:extLst>
              </a:tr>
              <a:tr h="557733">
                <a:tc>
                  <a:txBody>
                    <a:bodyPr/>
                    <a:lstStyle/>
                    <a:p>
                      <a:pPr marL="0" marR="0" lvl="0" indent="0" algn="l" rtl="0">
                        <a:spcBef>
                          <a:spcPts val="0"/>
                        </a:spcBef>
                        <a:spcAft>
                          <a:spcPts val="0"/>
                        </a:spcAft>
                        <a:buNone/>
                      </a:pPr>
                      <a:r>
                        <a:rPr lang="en-US" sz="2000" b="1" dirty="0">
                          <a:solidFill>
                            <a:schemeClr val="bg1">
                              <a:lumMod val="65000"/>
                              <a:lumOff val="35000"/>
                            </a:schemeClr>
                          </a:solidFill>
                          <a:latin typeface="+mn-lt"/>
                        </a:rPr>
                        <a:t>NVIDIA DCGM</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Data Center GPU Manager (DCGM)</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751747690"/>
                  </a:ext>
                </a:extLst>
              </a:tr>
              <a:tr h="557733">
                <a:tc>
                  <a:txBody>
                    <a:bodyPr/>
                    <a:lstStyle/>
                    <a:p>
                      <a:pPr marL="0" marR="0" lvl="0" indent="0" algn="l" rtl="0">
                        <a:spcBef>
                          <a:spcPts val="0"/>
                        </a:spcBef>
                        <a:spcAft>
                          <a:spcPts val="0"/>
                        </a:spcAft>
                        <a:buNone/>
                      </a:pPr>
                      <a:r>
                        <a:rPr lang="en-US" sz="2000" b="1" dirty="0">
                          <a:solidFill>
                            <a:schemeClr val="bg1">
                              <a:lumMod val="65000"/>
                              <a:lumOff val="35000"/>
                            </a:schemeClr>
                          </a:solidFill>
                          <a:latin typeface="+mn-lt"/>
                        </a:rPr>
                        <a:t>Prometheus Operator,</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Robust Real-time collection, visualization and alerting for metrics, native to Kubernetes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690260899"/>
                  </a:ext>
                </a:extLst>
              </a:tr>
              <a:tr h="557733">
                <a:tc>
                  <a:txBody>
                    <a:bodyPr/>
                    <a:lstStyle/>
                    <a:p>
                      <a:pPr marL="0" marR="0" lvl="0" indent="0" algn="l" rtl="0">
                        <a:spcBef>
                          <a:spcPts val="0"/>
                        </a:spcBef>
                        <a:spcAft>
                          <a:spcPts val="0"/>
                        </a:spcAft>
                        <a:buNone/>
                      </a:pPr>
                      <a:r>
                        <a:rPr lang="en-US" sz="2000" b="1" dirty="0" err="1">
                          <a:solidFill>
                            <a:schemeClr val="bg1">
                              <a:lumMod val="65000"/>
                              <a:lumOff val="35000"/>
                            </a:schemeClr>
                          </a:solidFill>
                          <a:latin typeface="+mn-lt"/>
                        </a:rPr>
                        <a:t>InfluxDB</a:t>
                      </a:r>
                      <a:endParaRPr lang="en-US" sz="2000" b="1" dirty="0">
                        <a:solidFill>
                          <a:schemeClr val="bg1">
                            <a:lumMod val="65000"/>
                            <a:lumOff val="35000"/>
                          </a:schemeClr>
                        </a:solidFill>
                        <a:latin typeface="+mn-lt"/>
                      </a:endParaRP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Persistence in cluster, metrics exporting</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736174619"/>
                  </a:ext>
                </a:extLst>
              </a:tr>
              <a:tr h="557733">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Thanos</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Data Durability</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75145973"/>
                  </a:ext>
                </a:extLst>
              </a:tr>
              <a:tr h="557733">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err="1">
                          <a:solidFill>
                            <a:schemeClr val="bg1">
                              <a:lumMod val="65000"/>
                              <a:lumOff val="35000"/>
                            </a:schemeClr>
                          </a:solidFill>
                          <a:latin typeface="+mn-lt"/>
                        </a:rPr>
                        <a:t>SwiftStack</a:t>
                      </a:r>
                      <a:endParaRPr lang="en-US" sz="2000" b="1" dirty="0">
                        <a:solidFill>
                          <a:schemeClr val="bg1">
                            <a:lumMod val="65000"/>
                            <a:lumOff val="35000"/>
                          </a:schemeClr>
                        </a:solidFill>
                        <a:latin typeface="+mn-lt"/>
                      </a:endParaRP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S3 Compatible Object Storage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9089269"/>
                  </a:ext>
                </a:extLst>
              </a:tr>
              <a:tr h="557733">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err="1">
                          <a:solidFill>
                            <a:schemeClr val="bg1">
                              <a:lumMod val="65000"/>
                              <a:lumOff val="35000"/>
                            </a:schemeClr>
                          </a:solidFill>
                          <a:latin typeface="+mn-lt"/>
                        </a:rPr>
                        <a:t>Fluentd</a:t>
                      </a:r>
                      <a:endParaRPr lang="en-US" sz="2000" b="1" dirty="0">
                        <a:solidFill>
                          <a:schemeClr val="bg1">
                            <a:lumMod val="65000"/>
                            <a:lumOff val="35000"/>
                          </a:schemeClr>
                        </a:solidFill>
                        <a:latin typeface="+mn-lt"/>
                      </a:endParaRP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Logging agent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33174003"/>
                  </a:ext>
                </a:extLst>
              </a:tr>
              <a:tr h="557733">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Nginx</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Ingress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91061519"/>
                  </a:ext>
                </a:extLst>
              </a:tr>
              <a:tr h="557733">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err="1">
                          <a:solidFill>
                            <a:schemeClr val="bg1">
                              <a:lumMod val="65000"/>
                              <a:lumOff val="35000"/>
                            </a:schemeClr>
                          </a:solidFill>
                          <a:latin typeface="+mn-lt"/>
                        </a:rPr>
                        <a:t>Graylog</a:t>
                      </a:r>
                      <a:endParaRPr lang="en-US" sz="2000" b="1" dirty="0">
                        <a:solidFill>
                          <a:schemeClr val="bg1">
                            <a:lumMod val="65000"/>
                            <a:lumOff val="35000"/>
                          </a:schemeClr>
                        </a:solidFill>
                        <a:latin typeface="+mn-lt"/>
                      </a:endParaRP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2000" b="1" dirty="0">
                          <a:solidFill>
                            <a:schemeClr val="bg1">
                              <a:lumMod val="65000"/>
                              <a:lumOff val="35000"/>
                            </a:schemeClr>
                          </a:solidFill>
                          <a:latin typeface="+mn-lt"/>
                        </a:rPr>
                        <a:t>Logging</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45040380"/>
                  </a:ext>
                </a:extLst>
              </a:tr>
            </a:tbl>
          </a:graphicData>
        </a:graphic>
      </p:graphicFrame>
    </p:spTree>
    <p:extLst>
      <p:ext uri="{BB962C8B-B14F-4D97-AF65-F5344CB8AC3E}">
        <p14:creationId xmlns:p14="http://schemas.microsoft.com/office/powerpoint/2010/main" val="283699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2339D8-4375-472C-A426-502E2D887B69}"/>
              </a:ext>
            </a:extLst>
          </p:cNvPr>
          <p:cNvSpPr>
            <a:spLocks noGrp="1"/>
          </p:cNvSpPr>
          <p:nvPr>
            <p:ph type="title"/>
          </p:nvPr>
        </p:nvSpPr>
        <p:spPr>
          <a:xfrm>
            <a:off x="12753474" y="2997651"/>
            <a:ext cx="4932947" cy="1031052"/>
          </a:xfrm>
        </p:spPr>
        <p:txBody>
          <a:bodyPr/>
          <a:lstStyle/>
          <a:p>
            <a:r>
              <a:rPr lang="en-US" dirty="0"/>
              <a:t>Architecture 1</a:t>
            </a:r>
          </a:p>
        </p:txBody>
      </p:sp>
      <p:pic>
        <p:nvPicPr>
          <p:cNvPr id="10" name="Picture 9">
            <a:extLst>
              <a:ext uri="{FF2B5EF4-FFF2-40B4-BE49-F238E27FC236}">
                <a16:creationId xmlns:a16="http://schemas.microsoft.com/office/drawing/2014/main" id="{6D670C49-1FC6-C54B-BF95-ECD02D1A6F86}"/>
              </a:ext>
            </a:extLst>
          </p:cNvPr>
          <p:cNvPicPr>
            <a:picLocks noChangeAspect="1"/>
          </p:cNvPicPr>
          <p:nvPr/>
        </p:nvPicPr>
        <p:blipFill>
          <a:blip r:embed="rId3"/>
          <a:stretch>
            <a:fillRect/>
          </a:stretch>
        </p:blipFill>
        <p:spPr>
          <a:xfrm>
            <a:off x="467034" y="1605213"/>
            <a:ext cx="12286440" cy="8092240"/>
          </a:xfrm>
          <a:prstGeom prst="rect">
            <a:avLst/>
          </a:prstGeom>
        </p:spPr>
      </p:pic>
    </p:spTree>
    <p:extLst>
      <p:ext uri="{BB962C8B-B14F-4D97-AF65-F5344CB8AC3E}">
        <p14:creationId xmlns:p14="http://schemas.microsoft.com/office/powerpoint/2010/main" val="164412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2339D8-4375-472C-A426-502E2D887B69}"/>
              </a:ext>
            </a:extLst>
          </p:cNvPr>
          <p:cNvSpPr>
            <a:spLocks noGrp="1"/>
          </p:cNvSpPr>
          <p:nvPr>
            <p:ph type="title"/>
          </p:nvPr>
        </p:nvSpPr>
        <p:spPr>
          <a:xfrm>
            <a:off x="11919284" y="2997651"/>
            <a:ext cx="5317958" cy="1031052"/>
          </a:xfrm>
        </p:spPr>
        <p:txBody>
          <a:bodyPr/>
          <a:lstStyle/>
          <a:p>
            <a:r>
              <a:rPr lang="en-US" dirty="0" err="1"/>
              <a:t>ARCHITECTure</a:t>
            </a:r>
            <a:r>
              <a:rPr lang="en-US" dirty="0"/>
              <a:t> 2</a:t>
            </a:r>
          </a:p>
        </p:txBody>
      </p:sp>
      <p:sp>
        <p:nvSpPr>
          <p:cNvPr id="5" name="Content Placeholder 4">
            <a:extLst>
              <a:ext uri="{FF2B5EF4-FFF2-40B4-BE49-F238E27FC236}">
                <a16:creationId xmlns:a16="http://schemas.microsoft.com/office/drawing/2014/main" id="{B0450E7E-D737-A64A-B3CC-3E43DE30E8BB}"/>
              </a:ext>
            </a:extLst>
          </p:cNvPr>
          <p:cNvSpPr>
            <a:spLocks noGrp="1"/>
          </p:cNvSpPr>
          <p:nvPr>
            <p:ph idx="1"/>
          </p:nvPr>
        </p:nvSpPr>
        <p:spPr>
          <a:xfrm>
            <a:off x="11919284" y="4733224"/>
            <a:ext cx="6368716" cy="4195148"/>
          </a:xfrm>
        </p:spPr>
        <p:txBody>
          <a:bodyPr/>
          <a:lstStyle/>
          <a:p>
            <a:r>
              <a:rPr lang="en-US" dirty="0"/>
              <a:t>Here we do not send metrics to external systems</a:t>
            </a:r>
          </a:p>
          <a:p>
            <a:endParaRPr lang="en-US" dirty="0"/>
          </a:p>
        </p:txBody>
      </p:sp>
      <p:pic>
        <p:nvPicPr>
          <p:cNvPr id="11" name="Picture 10">
            <a:extLst>
              <a:ext uri="{FF2B5EF4-FFF2-40B4-BE49-F238E27FC236}">
                <a16:creationId xmlns:a16="http://schemas.microsoft.com/office/drawing/2014/main" id="{612144A7-79CC-6F43-ACD9-BAD5F730BE41}"/>
              </a:ext>
            </a:extLst>
          </p:cNvPr>
          <p:cNvPicPr>
            <a:picLocks noChangeAspect="1"/>
          </p:cNvPicPr>
          <p:nvPr/>
        </p:nvPicPr>
        <p:blipFill>
          <a:blip r:embed="rId3"/>
          <a:stretch>
            <a:fillRect/>
          </a:stretch>
        </p:blipFill>
        <p:spPr>
          <a:xfrm>
            <a:off x="929639" y="1191187"/>
            <a:ext cx="10247265" cy="8434076"/>
          </a:xfrm>
          <a:prstGeom prst="rect">
            <a:avLst/>
          </a:prstGeom>
        </p:spPr>
      </p:pic>
    </p:spTree>
    <p:extLst>
      <p:ext uri="{BB962C8B-B14F-4D97-AF65-F5344CB8AC3E}">
        <p14:creationId xmlns:p14="http://schemas.microsoft.com/office/powerpoint/2010/main" val="247070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2339D8-4375-472C-A426-502E2D887B69}"/>
              </a:ext>
            </a:extLst>
          </p:cNvPr>
          <p:cNvSpPr>
            <a:spLocks noGrp="1"/>
          </p:cNvSpPr>
          <p:nvPr>
            <p:ph type="title"/>
          </p:nvPr>
        </p:nvSpPr>
        <p:spPr>
          <a:xfrm>
            <a:off x="12055642" y="2997651"/>
            <a:ext cx="6232358" cy="1031052"/>
          </a:xfrm>
        </p:spPr>
        <p:txBody>
          <a:bodyPr/>
          <a:lstStyle/>
          <a:p>
            <a:r>
              <a:rPr lang="en-US" dirty="0" err="1"/>
              <a:t>Gpu</a:t>
            </a:r>
            <a:r>
              <a:rPr lang="en-US" dirty="0"/>
              <a:t> metrics flow</a:t>
            </a:r>
          </a:p>
        </p:txBody>
      </p:sp>
      <p:sp>
        <p:nvSpPr>
          <p:cNvPr id="5" name="Content Placeholder 4">
            <a:extLst>
              <a:ext uri="{FF2B5EF4-FFF2-40B4-BE49-F238E27FC236}">
                <a16:creationId xmlns:a16="http://schemas.microsoft.com/office/drawing/2014/main" id="{B0450E7E-D737-A64A-B3CC-3E43DE30E8BB}"/>
              </a:ext>
            </a:extLst>
          </p:cNvPr>
          <p:cNvSpPr>
            <a:spLocks noGrp="1"/>
          </p:cNvSpPr>
          <p:nvPr>
            <p:ph idx="1"/>
          </p:nvPr>
        </p:nvSpPr>
        <p:spPr>
          <a:xfrm>
            <a:off x="12055642" y="4861561"/>
            <a:ext cx="5086149" cy="4195148"/>
          </a:xfrm>
        </p:spPr>
        <p:txBody>
          <a:bodyPr/>
          <a:lstStyle/>
          <a:p>
            <a:r>
              <a:rPr lang="en-US" dirty="0"/>
              <a:t>Some popular metrics include:</a:t>
            </a:r>
          </a:p>
          <a:p>
            <a:endParaRPr lang="en-US" dirty="0"/>
          </a:p>
          <a:p>
            <a:r>
              <a:rPr lang="en-US" dirty="0"/>
              <a:t>GPU Active</a:t>
            </a:r>
          </a:p>
          <a:p>
            <a:r>
              <a:rPr lang="en-US" dirty="0"/>
              <a:t>TC Active</a:t>
            </a:r>
          </a:p>
          <a:p>
            <a:r>
              <a:rPr lang="en-US" dirty="0"/>
              <a:t>GPU memory</a:t>
            </a:r>
          </a:p>
          <a:p>
            <a:r>
              <a:rPr lang="en-US" dirty="0"/>
              <a:t>GPU Power</a:t>
            </a:r>
          </a:p>
          <a:p>
            <a:r>
              <a:rPr lang="en-US" dirty="0"/>
              <a:t>GPU Temperature</a:t>
            </a:r>
          </a:p>
          <a:p>
            <a:endParaRPr lang="en-US" dirty="0"/>
          </a:p>
        </p:txBody>
      </p:sp>
      <p:pic>
        <p:nvPicPr>
          <p:cNvPr id="3" name="Picture 2">
            <a:extLst>
              <a:ext uri="{FF2B5EF4-FFF2-40B4-BE49-F238E27FC236}">
                <a16:creationId xmlns:a16="http://schemas.microsoft.com/office/drawing/2014/main" id="{ACBE711C-2BE7-A74D-B148-013723BA81D4}"/>
              </a:ext>
            </a:extLst>
          </p:cNvPr>
          <p:cNvPicPr>
            <a:picLocks noChangeAspect="1"/>
          </p:cNvPicPr>
          <p:nvPr/>
        </p:nvPicPr>
        <p:blipFill>
          <a:blip r:embed="rId3"/>
          <a:stretch>
            <a:fillRect/>
          </a:stretch>
        </p:blipFill>
        <p:spPr>
          <a:xfrm>
            <a:off x="1337845" y="981710"/>
            <a:ext cx="9659018" cy="8491597"/>
          </a:xfrm>
          <a:prstGeom prst="rect">
            <a:avLst/>
          </a:prstGeom>
        </p:spPr>
      </p:pic>
    </p:spTree>
    <p:extLst>
      <p:ext uri="{BB962C8B-B14F-4D97-AF65-F5344CB8AC3E}">
        <p14:creationId xmlns:p14="http://schemas.microsoft.com/office/powerpoint/2010/main" val="423377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2339D8-4375-472C-A426-502E2D887B69}"/>
              </a:ext>
            </a:extLst>
          </p:cNvPr>
          <p:cNvSpPr>
            <a:spLocks noGrp="1"/>
          </p:cNvSpPr>
          <p:nvPr>
            <p:ph type="title"/>
          </p:nvPr>
        </p:nvSpPr>
        <p:spPr>
          <a:xfrm>
            <a:off x="13860378" y="2997651"/>
            <a:ext cx="3513221" cy="1031052"/>
          </a:xfrm>
        </p:spPr>
        <p:txBody>
          <a:bodyPr/>
          <a:lstStyle/>
          <a:p>
            <a:r>
              <a:rPr lang="en-US" dirty="0"/>
              <a:t>END user view</a:t>
            </a:r>
          </a:p>
        </p:txBody>
      </p:sp>
      <p:pic>
        <p:nvPicPr>
          <p:cNvPr id="8" name="Google Shape;201;p16">
            <a:extLst>
              <a:ext uri="{FF2B5EF4-FFF2-40B4-BE49-F238E27FC236}">
                <a16:creationId xmlns:a16="http://schemas.microsoft.com/office/drawing/2014/main" id="{FB20047C-7CB1-8541-91E6-A916747392D0}"/>
              </a:ext>
            </a:extLst>
          </p:cNvPr>
          <p:cNvPicPr preferRelativeResize="0"/>
          <p:nvPr/>
        </p:nvPicPr>
        <p:blipFill>
          <a:blip r:embed="rId3">
            <a:alphaModFix/>
          </a:blip>
          <a:stretch>
            <a:fillRect/>
          </a:stretch>
        </p:blipFill>
        <p:spPr>
          <a:xfrm>
            <a:off x="264695" y="957788"/>
            <a:ext cx="13018168" cy="8980296"/>
          </a:xfrm>
          <a:prstGeom prst="rect">
            <a:avLst/>
          </a:prstGeom>
          <a:noFill/>
          <a:ln>
            <a:noFill/>
          </a:ln>
        </p:spPr>
      </p:pic>
    </p:spTree>
    <p:extLst>
      <p:ext uri="{BB962C8B-B14F-4D97-AF65-F5344CB8AC3E}">
        <p14:creationId xmlns:p14="http://schemas.microsoft.com/office/powerpoint/2010/main" val="7231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Challenges</a:t>
            </a:r>
          </a:p>
        </p:txBody>
      </p:sp>
    </p:spTree>
    <p:extLst>
      <p:ext uri="{BB962C8B-B14F-4D97-AF65-F5344CB8AC3E}">
        <p14:creationId xmlns:p14="http://schemas.microsoft.com/office/powerpoint/2010/main" val="325487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and challenges</a:t>
            </a:r>
          </a:p>
        </p:txBody>
      </p:sp>
      <p:graphicFrame>
        <p:nvGraphicFramePr>
          <p:cNvPr id="6" name="Table 5">
            <a:extLst>
              <a:ext uri="{FF2B5EF4-FFF2-40B4-BE49-F238E27FC236}">
                <a16:creationId xmlns:a16="http://schemas.microsoft.com/office/drawing/2014/main" id="{C304B738-82BA-42C4-9094-DA07BF9AE2D8}"/>
              </a:ext>
            </a:extLst>
          </p:cNvPr>
          <p:cNvGraphicFramePr>
            <a:graphicFrameLocks noGrp="1"/>
          </p:cNvGraphicFramePr>
          <p:nvPr>
            <p:extLst>
              <p:ext uri="{D42A27DB-BD31-4B8C-83A1-F6EECF244321}">
                <p14:modId xmlns:p14="http://schemas.microsoft.com/office/powerpoint/2010/main" val="3596528930"/>
              </p:ext>
            </p:extLst>
          </p:nvPr>
        </p:nvGraphicFramePr>
        <p:xfrm>
          <a:off x="1708483" y="2189747"/>
          <a:ext cx="14149138" cy="4066674"/>
        </p:xfrm>
        <a:graphic>
          <a:graphicData uri="http://schemas.openxmlformats.org/drawingml/2006/table">
            <a:tbl>
              <a:tblPr firstRow="1" bandRow="1">
                <a:tableStyleId>{5C22544A-7EE6-4342-B048-85BDC9FD1C3A}</a:tableStyleId>
              </a:tblPr>
              <a:tblGrid>
                <a:gridCol w="3416970">
                  <a:extLst>
                    <a:ext uri="{9D8B030D-6E8A-4147-A177-3AD203B41FA5}">
                      <a16:colId xmlns:a16="http://schemas.microsoft.com/office/drawing/2014/main" val="1714626306"/>
                    </a:ext>
                  </a:extLst>
                </a:gridCol>
                <a:gridCol w="4682521">
                  <a:extLst>
                    <a:ext uri="{9D8B030D-6E8A-4147-A177-3AD203B41FA5}">
                      <a16:colId xmlns:a16="http://schemas.microsoft.com/office/drawing/2014/main" val="1697748500"/>
                    </a:ext>
                  </a:extLst>
                </a:gridCol>
                <a:gridCol w="6049647">
                  <a:extLst>
                    <a:ext uri="{9D8B030D-6E8A-4147-A177-3AD203B41FA5}">
                      <a16:colId xmlns:a16="http://schemas.microsoft.com/office/drawing/2014/main" val="1367047311"/>
                    </a:ext>
                  </a:extLst>
                </a:gridCol>
              </a:tblGrid>
              <a:tr h="672443">
                <a:tc>
                  <a:txBody>
                    <a:bodyPr/>
                    <a:lstStyle/>
                    <a:p>
                      <a:pPr algn="l"/>
                      <a:r>
                        <a:rPr lang="en-US" sz="2200" b="0" dirty="0">
                          <a:solidFill>
                            <a:schemeClr val="tx1"/>
                          </a:solidFill>
                          <a:latin typeface="Trebuchet MS" panose="020B0603020202020204" pitchFamily="34" charset="0"/>
                        </a:rPr>
                        <a:t>Component</a:t>
                      </a: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lvl="0" indent="0" algn="l" rtl="0">
                        <a:spcBef>
                          <a:spcPts val="0"/>
                        </a:spcBef>
                        <a:spcAft>
                          <a:spcPts val="0"/>
                        </a:spcAft>
                        <a:buNone/>
                      </a:pPr>
                      <a:r>
                        <a:rPr lang="en-US" sz="2000" b="1" dirty="0"/>
                        <a:t>Benefits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2200" b="0" dirty="0">
                          <a:solidFill>
                            <a:schemeClr val="tx1"/>
                          </a:solidFill>
                          <a:latin typeface="Trebuchet MS" panose="020B0603020202020204" pitchFamily="34" charset="0"/>
                        </a:rPr>
                        <a:t>Challenges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3394231">
                <a:tc>
                  <a:txBody>
                    <a:bodyPr/>
                    <a:lstStyle/>
                    <a:p>
                      <a:pPr marL="0" lvl="0" indent="0" algn="l" rtl="0">
                        <a:spcBef>
                          <a:spcPts val="0"/>
                        </a:spcBef>
                        <a:spcAft>
                          <a:spcPts val="0"/>
                        </a:spcAft>
                        <a:buNone/>
                      </a:pPr>
                      <a:r>
                        <a:rPr lang="en-US" sz="2400" dirty="0">
                          <a:solidFill>
                            <a:schemeClr val="bg1">
                              <a:lumMod val="65000"/>
                              <a:lumOff val="35000"/>
                            </a:schemeClr>
                          </a:solidFill>
                        </a:rPr>
                        <a:t>Standard CNCF Components e.g. Prometheus, </a:t>
                      </a:r>
                      <a:r>
                        <a:rPr lang="en-US" sz="2400" dirty="0" err="1">
                          <a:solidFill>
                            <a:schemeClr val="bg1">
                              <a:lumMod val="65000"/>
                              <a:lumOff val="35000"/>
                            </a:schemeClr>
                          </a:solidFill>
                        </a:rPr>
                        <a:t>Influxdb</a:t>
                      </a:r>
                      <a:r>
                        <a:rPr lang="en-US" sz="2400" dirty="0">
                          <a:solidFill>
                            <a:schemeClr val="bg1">
                              <a:lumMod val="65000"/>
                              <a:lumOff val="35000"/>
                            </a:schemeClr>
                          </a:solidFill>
                        </a:rPr>
                        <a:t>, </a:t>
                      </a:r>
                      <a:r>
                        <a:rPr lang="en-US" sz="2400" dirty="0" err="1">
                          <a:solidFill>
                            <a:schemeClr val="bg1">
                              <a:lumMod val="65000"/>
                              <a:lumOff val="35000"/>
                            </a:schemeClr>
                          </a:solidFill>
                        </a:rPr>
                        <a:t>Graylog</a:t>
                      </a:r>
                      <a:r>
                        <a:rPr lang="en-US" sz="2400" dirty="0">
                          <a:solidFill>
                            <a:schemeClr val="bg1">
                              <a:lumMod val="65000"/>
                              <a:lumOff val="35000"/>
                            </a:schemeClr>
                          </a:solidFill>
                        </a:rPr>
                        <a:t>, Thanos</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457200" lvl="0" indent="-381000" algn="l" rtl="0">
                        <a:spcBef>
                          <a:spcPts val="0"/>
                        </a:spcBef>
                        <a:spcAft>
                          <a:spcPts val="0"/>
                        </a:spcAft>
                        <a:buClr>
                          <a:schemeClr val="accent5"/>
                        </a:buClr>
                        <a:buSzPts val="2400"/>
                        <a:buFont typeface="Arial" panose="020B0604020202020204" pitchFamily="34" charset="0"/>
                        <a:buChar char="•"/>
                      </a:pPr>
                      <a:r>
                        <a:rPr lang="en-US" sz="2400" dirty="0">
                          <a:solidFill>
                            <a:schemeClr val="bg1">
                              <a:lumMod val="65000"/>
                              <a:lumOff val="35000"/>
                            </a:schemeClr>
                          </a:solidFill>
                        </a:rPr>
                        <a:t>Many solutions exist</a:t>
                      </a:r>
                    </a:p>
                    <a:p>
                      <a:pPr marL="457200" lvl="0" indent="-381000" algn="l" rtl="0">
                        <a:spcBef>
                          <a:spcPts val="0"/>
                        </a:spcBef>
                        <a:spcAft>
                          <a:spcPts val="0"/>
                        </a:spcAft>
                        <a:buClr>
                          <a:schemeClr val="accent5"/>
                        </a:buClr>
                        <a:buSzPts val="2400"/>
                        <a:buFont typeface="Arial" panose="020B0604020202020204" pitchFamily="34" charset="0"/>
                        <a:buChar char="•"/>
                      </a:pPr>
                      <a:r>
                        <a:rPr lang="en-US" sz="2400" dirty="0">
                          <a:solidFill>
                            <a:schemeClr val="bg1">
                              <a:lumMod val="65000"/>
                              <a:lumOff val="35000"/>
                            </a:schemeClr>
                          </a:solidFill>
                        </a:rPr>
                        <a:t>Native cloud technologies. </a:t>
                      </a:r>
                    </a:p>
                    <a:p>
                      <a:pPr marL="457200" lvl="0" indent="-381000" algn="l" rtl="0">
                        <a:spcBef>
                          <a:spcPts val="0"/>
                        </a:spcBef>
                        <a:spcAft>
                          <a:spcPts val="0"/>
                        </a:spcAft>
                        <a:buClr>
                          <a:schemeClr val="accent5"/>
                        </a:buClr>
                        <a:buSzPts val="2400"/>
                        <a:buFont typeface="Arial" panose="020B0604020202020204" pitchFamily="34" charset="0"/>
                        <a:buChar char="•"/>
                      </a:pPr>
                      <a:r>
                        <a:rPr lang="en-US" sz="2400" dirty="0">
                          <a:solidFill>
                            <a:schemeClr val="bg1">
                              <a:lumMod val="65000"/>
                              <a:lumOff val="35000"/>
                            </a:schemeClr>
                          </a:solidFill>
                        </a:rPr>
                        <a:t>Strong community support</a:t>
                      </a:r>
                    </a:p>
                    <a:p>
                      <a:pPr marL="457200" lvl="0" indent="-381000" algn="l" rtl="0">
                        <a:spcBef>
                          <a:spcPts val="0"/>
                        </a:spcBef>
                        <a:spcAft>
                          <a:spcPts val="0"/>
                        </a:spcAft>
                        <a:buClr>
                          <a:schemeClr val="accent5"/>
                        </a:buClr>
                        <a:buSzPts val="2400"/>
                        <a:buFont typeface="Arial" panose="020B0604020202020204" pitchFamily="34" charset="0"/>
                        <a:buChar char="•"/>
                      </a:pPr>
                      <a:r>
                        <a:rPr lang="en-US" sz="2400" dirty="0">
                          <a:solidFill>
                            <a:schemeClr val="bg1">
                              <a:lumMod val="65000"/>
                              <a:lumOff val="35000"/>
                            </a:schemeClr>
                          </a:solidFill>
                        </a:rPr>
                        <a:t>Easily configurable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457200" lvl="0" indent="-381000" algn="l" rtl="0">
                        <a:spcBef>
                          <a:spcPts val="0"/>
                        </a:spcBef>
                        <a:spcAft>
                          <a:spcPts val="0"/>
                        </a:spcAft>
                        <a:buClr>
                          <a:schemeClr val="accent5"/>
                        </a:buClr>
                        <a:buSzPts val="2400"/>
                        <a:buFont typeface="Arial" panose="020B0604020202020204" pitchFamily="34" charset="0"/>
                        <a:buChar char="•"/>
                      </a:pPr>
                      <a:endParaRPr lang="en-US" sz="2400" dirty="0">
                        <a:solidFill>
                          <a:schemeClr val="bg1">
                            <a:lumMod val="65000"/>
                            <a:lumOff val="35000"/>
                          </a:schemeClr>
                        </a:solidFill>
                      </a:endParaRPr>
                    </a:p>
                    <a:p>
                      <a:pPr marL="457200" lvl="0" indent="-381000" algn="l" rtl="0">
                        <a:spcBef>
                          <a:spcPts val="0"/>
                        </a:spcBef>
                        <a:spcAft>
                          <a:spcPts val="0"/>
                        </a:spcAft>
                        <a:buClr>
                          <a:schemeClr val="accent5"/>
                        </a:buClr>
                        <a:buSzPts val="2400"/>
                        <a:buFont typeface="Arial" panose="020B0604020202020204" pitchFamily="34" charset="0"/>
                        <a:buChar char="•"/>
                      </a:pPr>
                      <a:r>
                        <a:rPr lang="en-US" sz="2400" dirty="0">
                          <a:solidFill>
                            <a:schemeClr val="bg1">
                              <a:lumMod val="65000"/>
                              <a:lumOff val="35000"/>
                            </a:schemeClr>
                          </a:solidFill>
                        </a:rPr>
                        <a:t>Sizing tuning </a:t>
                      </a:r>
                    </a:p>
                    <a:p>
                      <a:pPr marL="457200" marR="0" lvl="0" indent="-381000" algn="l" defTabSz="914400" rtl="0" eaLnBrk="1" fontAlgn="auto" latinLnBrk="0" hangingPunct="1">
                        <a:lnSpc>
                          <a:spcPct val="100000"/>
                        </a:lnSpc>
                        <a:spcBef>
                          <a:spcPts val="0"/>
                        </a:spcBef>
                        <a:spcAft>
                          <a:spcPts val="0"/>
                        </a:spcAft>
                        <a:buClr>
                          <a:schemeClr val="accent5"/>
                        </a:buClr>
                        <a:buSzPts val="2400"/>
                        <a:buFont typeface="Arial" panose="020B0604020202020204" pitchFamily="34" charset="0"/>
                        <a:buChar char="•"/>
                        <a:tabLst/>
                        <a:defRPr/>
                      </a:pPr>
                      <a:r>
                        <a:rPr lang="en-US" sz="2400" dirty="0">
                          <a:solidFill>
                            <a:schemeClr val="bg1">
                              <a:lumMod val="65000"/>
                              <a:lumOff val="35000"/>
                            </a:schemeClr>
                          </a:solidFill>
                        </a:rPr>
                        <a:t>High availability</a:t>
                      </a:r>
                    </a:p>
                    <a:p>
                      <a:pPr marL="457200" lvl="0" indent="-381000" algn="l" rtl="0">
                        <a:spcBef>
                          <a:spcPts val="0"/>
                        </a:spcBef>
                        <a:spcAft>
                          <a:spcPts val="0"/>
                        </a:spcAft>
                        <a:buClr>
                          <a:schemeClr val="accent5"/>
                        </a:buClr>
                        <a:buSzPts val="2400"/>
                        <a:buFont typeface="Arial" panose="020B0604020202020204" pitchFamily="34" charset="0"/>
                        <a:buChar char="•"/>
                      </a:pPr>
                      <a:r>
                        <a:rPr lang="en-US" sz="2400" dirty="0">
                          <a:solidFill>
                            <a:schemeClr val="bg1">
                              <a:lumMod val="65000"/>
                              <a:lumOff val="35000"/>
                            </a:schemeClr>
                          </a:solidFill>
                        </a:rPr>
                        <a:t>Scalability tuning</a:t>
                      </a:r>
                    </a:p>
                    <a:p>
                      <a:pPr marL="457200" lvl="0" indent="-381000" algn="l" rtl="0">
                        <a:spcBef>
                          <a:spcPts val="0"/>
                        </a:spcBef>
                        <a:spcAft>
                          <a:spcPts val="0"/>
                        </a:spcAft>
                        <a:buClr>
                          <a:schemeClr val="accent5"/>
                        </a:buClr>
                        <a:buSzPts val="2400"/>
                        <a:buFont typeface="Arial" panose="020B0604020202020204" pitchFamily="34" charset="0"/>
                        <a:buChar char="•"/>
                      </a:pPr>
                      <a:r>
                        <a:rPr lang="en-US" sz="2400" dirty="0">
                          <a:solidFill>
                            <a:schemeClr val="bg1">
                              <a:lumMod val="65000"/>
                              <a:lumOff val="35000"/>
                            </a:schemeClr>
                          </a:solidFill>
                        </a:rPr>
                        <a:t>Data durability</a:t>
                      </a:r>
                    </a:p>
                    <a:p>
                      <a:pPr marL="457200" lvl="0" indent="-381000" algn="l" rtl="0">
                        <a:spcBef>
                          <a:spcPts val="0"/>
                        </a:spcBef>
                        <a:spcAft>
                          <a:spcPts val="0"/>
                        </a:spcAft>
                        <a:buClr>
                          <a:schemeClr val="accent5"/>
                        </a:buClr>
                        <a:buSzPts val="2400"/>
                        <a:buFont typeface="Arial" panose="020B0604020202020204" pitchFamily="34" charset="0"/>
                        <a:buChar char="•"/>
                      </a:pPr>
                      <a:endParaRPr lang="en-US" sz="2400" dirty="0">
                        <a:solidFill>
                          <a:schemeClr val="bg1">
                            <a:lumMod val="65000"/>
                            <a:lumOff val="35000"/>
                          </a:schemeClr>
                        </a:solidFill>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bl>
          </a:graphicData>
        </a:graphic>
      </p:graphicFrame>
    </p:spTree>
    <p:extLst>
      <p:ext uri="{BB962C8B-B14F-4D97-AF65-F5344CB8AC3E}">
        <p14:creationId xmlns:p14="http://schemas.microsoft.com/office/powerpoint/2010/main" val="169435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6" name="Content Placeholder 5"/>
          <p:cNvSpPr>
            <a:spLocks noGrp="1"/>
          </p:cNvSpPr>
          <p:nvPr>
            <p:ph idx="1"/>
          </p:nvPr>
        </p:nvSpPr>
        <p:spPr/>
        <p:txBody>
          <a:bodyPr/>
          <a:lstStyle/>
          <a:p>
            <a:r>
              <a:rPr lang="en-US" dirty="0"/>
              <a:t>We manage our </a:t>
            </a:r>
            <a:r>
              <a:rPr lang="en-US" dirty="0" err="1"/>
              <a:t>SaturnV</a:t>
            </a:r>
            <a:r>
              <a:rPr lang="en-US" dirty="0"/>
              <a:t> data centers using Kubernetes</a:t>
            </a:r>
          </a:p>
          <a:p>
            <a:r>
              <a:rPr lang="en-US" dirty="0"/>
              <a:t>We have 1000s of GPU servers</a:t>
            </a:r>
          </a:p>
          <a:p>
            <a:r>
              <a:rPr lang="en-US" dirty="0"/>
              <a:t>We have 100s of Users running ML training</a:t>
            </a:r>
          </a:p>
          <a:p>
            <a:r>
              <a:rPr lang="en-US" dirty="0"/>
              <a:t>We have terabytes of data</a:t>
            </a:r>
          </a:p>
          <a:p>
            <a:r>
              <a:rPr lang="en-US" dirty="0"/>
              <a:t>Many stakeholders with observability needs</a:t>
            </a:r>
          </a:p>
          <a:p>
            <a:endParaRPr lang="en-US" dirty="0"/>
          </a:p>
          <a:p>
            <a:pPr marL="0" indent="0">
              <a:buNone/>
            </a:pPr>
            <a:r>
              <a:rPr lang="en-US" dirty="0"/>
              <a:t>How to support monitoring at this scale? </a:t>
            </a:r>
          </a:p>
          <a:p>
            <a:pPr marL="0" indent="0">
              <a:buNone/>
            </a:pPr>
            <a:endParaRPr lang="en-US" dirty="0"/>
          </a:p>
        </p:txBody>
      </p:sp>
    </p:spTree>
    <p:extLst>
      <p:ext uri="{BB962C8B-B14F-4D97-AF65-F5344CB8AC3E}">
        <p14:creationId xmlns:p14="http://schemas.microsoft.com/office/powerpoint/2010/main" val="16799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a:t>
            </a:r>
            <a:r>
              <a:rPr lang="en-US" dirty="0" err="1"/>
              <a:t>prometheus</a:t>
            </a:r>
            <a:endParaRPr lang="en-US" dirty="0"/>
          </a:p>
        </p:txBody>
      </p:sp>
      <p:graphicFrame>
        <p:nvGraphicFramePr>
          <p:cNvPr id="6" name="Table 5">
            <a:extLst>
              <a:ext uri="{FF2B5EF4-FFF2-40B4-BE49-F238E27FC236}">
                <a16:creationId xmlns:a16="http://schemas.microsoft.com/office/drawing/2014/main" id="{C304B738-82BA-42C4-9094-DA07BF9AE2D8}"/>
              </a:ext>
            </a:extLst>
          </p:cNvPr>
          <p:cNvGraphicFramePr>
            <a:graphicFrameLocks noGrp="1"/>
          </p:cNvGraphicFramePr>
          <p:nvPr>
            <p:extLst>
              <p:ext uri="{D42A27DB-BD31-4B8C-83A1-F6EECF244321}">
                <p14:modId xmlns:p14="http://schemas.microsoft.com/office/powerpoint/2010/main" val="1762394559"/>
              </p:ext>
            </p:extLst>
          </p:nvPr>
        </p:nvGraphicFramePr>
        <p:xfrm>
          <a:off x="1323474" y="2800777"/>
          <a:ext cx="15641052" cy="6883350"/>
        </p:xfrm>
        <a:graphic>
          <a:graphicData uri="http://schemas.openxmlformats.org/drawingml/2006/table">
            <a:tbl>
              <a:tblPr firstRow="1" bandRow="1">
                <a:tableStyleId>{5C22544A-7EE6-4342-B048-85BDC9FD1C3A}</a:tableStyleId>
              </a:tblPr>
              <a:tblGrid>
                <a:gridCol w="2075350">
                  <a:extLst>
                    <a:ext uri="{9D8B030D-6E8A-4147-A177-3AD203B41FA5}">
                      <a16:colId xmlns:a16="http://schemas.microsoft.com/office/drawing/2014/main" val="1714626306"/>
                    </a:ext>
                  </a:extLst>
                </a:gridCol>
                <a:gridCol w="4218192">
                  <a:extLst>
                    <a:ext uri="{9D8B030D-6E8A-4147-A177-3AD203B41FA5}">
                      <a16:colId xmlns:a16="http://schemas.microsoft.com/office/drawing/2014/main" val="1697748500"/>
                    </a:ext>
                  </a:extLst>
                </a:gridCol>
                <a:gridCol w="4673755">
                  <a:extLst>
                    <a:ext uri="{9D8B030D-6E8A-4147-A177-3AD203B41FA5}">
                      <a16:colId xmlns:a16="http://schemas.microsoft.com/office/drawing/2014/main" val="3872581152"/>
                    </a:ext>
                  </a:extLst>
                </a:gridCol>
                <a:gridCol w="4673755">
                  <a:extLst>
                    <a:ext uri="{9D8B030D-6E8A-4147-A177-3AD203B41FA5}">
                      <a16:colId xmlns:a16="http://schemas.microsoft.com/office/drawing/2014/main" val="3507127131"/>
                    </a:ext>
                  </a:extLst>
                </a:gridCol>
              </a:tblGrid>
              <a:tr h="983810">
                <a:tc>
                  <a:txBody>
                    <a:bodyPr/>
                    <a:lstStyle/>
                    <a:p>
                      <a:pPr algn="l"/>
                      <a:r>
                        <a:rPr lang="en-US" sz="2200" b="0" dirty="0">
                          <a:solidFill>
                            <a:schemeClr val="tx1"/>
                          </a:solidFill>
                          <a:latin typeface="Trebuchet MS" panose="020B0603020202020204" pitchFamily="34" charset="0"/>
                        </a:rPr>
                        <a:t>Aspect</a:t>
                      </a: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2200" b="0" dirty="0">
                          <a:solidFill>
                            <a:schemeClr val="tx1"/>
                          </a:solidFill>
                          <a:latin typeface="Trebuchet MS" panose="020B0603020202020204" pitchFamily="34" charset="0"/>
                        </a:rPr>
                        <a:t>What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Trebuchet MS" panose="020B0603020202020204" pitchFamily="34" charset="0"/>
                        </a:rPr>
                        <a:t>Why</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Trebuchet MS" panose="020B0603020202020204" pitchFamily="34" charset="0"/>
                        </a:rPr>
                        <a:t>How</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983810">
                <a:tc>
                  <a:txBody>
                    <a:bodyPr/>
                    <a:lstStyle/>
                    <a:p>
                      <a:pPr algn="l"/>
                      <a:r>
                        <a:rPr lang="en-US" sz="1800" dirty="0">
                          <a:solidFill>
                            <a:schemeClr val="bg1">
                              <a:lumMod val="65000"/>
                              <a:lumOff val="35000"/>
                            </a:schemeClr>
                          </a:solidFill>
                          <a:latin typeface="+mn-lt"/>
                        </a:rPr>
                        <a:t>Sizing</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OOM and CPU Throttling with load</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Performance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sym typeface="Calibri"/>
                        </a:rPr>
                        <a:t>2 hours data in memory</a:t>
                      </a:r>
                    </a:p>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sym typeface="Calibri"/>
                        </a:rPr>
                        <a:t>Large series 55 m, 260K samples/min</a:t>
                      </a:r>
                    </a:p>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sym typeface="Calibri"/>
                        </a:rPr>
                        <a:t>Long restart times</a:t>
                      </a:r>
                      <a:endParaRPr lang="en-US" sz="1800" dirty="0">
                        <a:solidFill>
                          <a:schemeClr val="bg1">
                            <a:lumMod val="65000"/>
                            <a:lumOff val="35000"/>
                          </a:schemeClr>
                        </a:solidFill>
                        <a:latin typeface="+mn-lt"/>
                      </a:endParaRPr>
                    </a:p>
                    <a:p>
                      <a:pPr algn="l">
                        <a:buClr>
                          <a:schemeClr val="accent5"/>
                        </a:buClr>
                      </a:pPr>
                      <a:endParaRPr lang="en-US" sz="1800" dirty="0">
                        <a:solidFill>
                          <a:schemeClr val="bg1">
                            <a:lumMod val="65000"/>
                            <a:lumOff val="3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Optimize resource requests and limits for volume </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High Availability </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rPr>
                        <a:t>Uptime during pod restarts and upgrades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Long restart times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Added two replicas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863754937"/>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Scalability</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Nodes keep getting added to clusters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With limits on containers as load grows containers </a:t>
                      </a:r>
                      <a:r>
                        <a:rPr lang="en-US" sz="1800" dirty="0" err="1">
                          <a:solidFill>
                            <a:schemeClr val="bg1">
                              <a:lumMod val="65000"/>
                              <a:lumOff val="35000"/>
                            </a:schemeClr>
                          </a:solidFill>
                          <a:latin typeface="+mn-lt"/>
                        </a:rPr>
                        <a:t>crashloop</a:t>
                      </a:r>
                      <a:r>
                        <a:rPr lang="en-US" sz="1800" dirty="0">
                          <a:solidFill>
                            <a:schemeClr val="bg1">
                              <a:lumMod val="65000"/>
                              <a:lumOff val="35000"/>
                            </a:schemeClr>
                          </a:solidFill>
                          <a:latin typeface="+mn-lt"/>
                        </a:rPr>
                        <a: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Resource requests and limits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568137814"/>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Data Persistence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2 week view </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Storage in k8s is </a:t>
                      </a:r>
                      <a:r>
                        <a:rPr lang="en-US" sz="1800" dirty="0" err="1">
                          <a:solidFill>
                            <a:schemeClr val="bg1">
                              <a:lumMod val="65000"/>
                              <a:lumOff val="35000"/>
                            </a:schemeClr>
                          </a:solidFill>
                          <a:latin typeface="+mn-lt"/>
                        </a:rPr>
                        <a:t>ephmeral</a:t>
                      </a:r>
                      <a:endParaRPr lang="en-US" sz="1800" dirty="0">
                        <a:solidFill>
                          <a:schemeClr val="bg1">
                            <a:lumMod val="65000"/>
                            <a:lumOff val="3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In cluster persistence and replication</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Remote read and write (</a:t>
                      </a:r>
                      <a:r>
                        <a:rPr lang="en-US" sz="1800" dirty="0" err="1">
                          <a:solidFill>
                            <a:schemeClr val="bg1">
                              <a:lumMod val="65000"/>
                              <a:lumOff val="35000"/>
                            </a:schemeClr>
                          </a:solidFill>
                          <a:latin typeface="+mn-lt"/>
                        </a:rPr>
                        <a:t>influxdb</a:t>
                      </a:r>
                      <a:r>
                        <a:rPr lang="en-US" sz="1800" dirty="0">
                          <a:solidFill>
                            <a:schemeClr val="bg1">
                              <a:lumMod val="65000"/>
                              <a:lumOff val="35000"/>
                            </a:schemeClr>
                          </a:solidFill>
                          <a:latin typeface="+mn-lt"/>
                        </a:rPr>
                        <a:t> and Thanos)</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Update </a:t>
                      </a:r>
                      <a:r>
                        <a:rPr lang="en-US" sz="1800" dirty="0" err="1">
                          <a:solidFill>
                            <a:schemeClr val="bg1">
                              <a:lumMod val="65000"/>
                              <a:lumOff val="35000"/>
                            </a:schemeClr>
                          </a:solidFill>
                          <a:latin typeface="+mn-lt"/>
                        </a:rPr>
                        <a:t>Influxdb</a:t>
                      </a:r>
                      <a:r>
                        <a:rPr lang="en-US" sz="1800" dirty="0">
                          <a:solidFill>
                            <a:schemeClr val="bg1">
                              <a:lumMod val="65000"/>
                              <a:lumOff val="35000"/>
                            </a:schemeClr>
                          </a:solidFill>
                          <a:latin typeface="+mn-lt"/>
                        </a:rPr>
                        <a:t>-relay and </a:t>
                      </a:r>
                      <a:r>
                        <a:rPr lang="en-US" sz="1800" dirty="0" err="1">
                          <a:solidFill>
                            <a:schemeClr val="bg1">
                              <a:lumMod val="65000"/>
                              <a:lumOff val="35000"/>
                            </a:schemeClr>
                          </a:solidFill>
                          <a:latin typeface="+mn-lt"/>
                        </a:rPr>
                        <a:t>Influxdb</a:t>
                      </a:r>
                      <a:endParaRPr lang="en-US" sz="1800" dirty="0">
                        <a:solidFill>
                          <a:schemeClr val="bg1">
                            <a:lumMod val="65000"/>
                            <a:lumOff val="3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751747690"/>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Data Durability</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No data loss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marR="0" lvl="0" indent="-285750" algn="l" defTabSz="1524030" rtl="0" eaLnBrk="1" fontAlgn="auto" latinLnBrk="0" hangingPunct="1">
                        <a:lnSpc>
                          <a:spcPct val="100000"/>
                        </a:lnSpc>
                        <a:spcBef>
                          <a:spcPts val="0"/>
                        </a:spcBef>
                        <a:spcAft>
                          <a:spcPts val="0"/>
                        </a:spcAft>
                        <a:buClr>
                          <a:schemeClr val="accent5"/>
                        </a:buClr>
                        <a:buSzTx/>
                        <a:buFont typeface="Arial" panose="020B0604020202020204" pitchFamily="34" charset="0"/>
                        <a:buChar char="•"/>
                        <a:tabLst/>
                        <a:defRPr/>
                      </a:pPr>
                      <a:r>
                        <a:rPr lang="en-US" sz="1800" dirty="0">
                          <a:solidFill>
                            <a:schemeClr val="bg1">
                              <a:lumMod val="65000"/>
                              <a:lumOff val="35000"/>
                            </a:schemeClr>
                          </a:solidFill>
                          <a:latin typeface="+mn-lt"/>
                        </a:rPr>
                        <a:t>Storage in k8s is </a:t>
                      </a:r>
                      <a:r>
                        <a:rPr lang="en-US" sz="1800" dirty="0" err="1">
                          <a:solidFill>
                            <a:schemeClr val="bg1">
                              <a:lumMod val="65000"/>
                              <a:lumOff val="35000"/>
                            </a:schemeClr>
                          </a:solidFill>
                          <a:latin typeface="+mn-lt"/>
                        </a:rPr>
                        <a:t>ephmeral</a:t>
                      </a:r>
                      <a:endParaRPr lang="en-US" sz="1800" dirty="0">
                        <a:solidFill>
                          <a:schemeClr val="bg1">
                            <a:lumMod val="65000"/>
                            <a:lumOff val="35000"/>
                          </a:schemeClr>
                        </a:solidFill>
                        <a:latin typeface="+mn-lt"/>
                      </a:endParaRPr>
                    </a:p>
                    <a:p>
                      <a:pPr algn="l">
                        <a:buClr>
                          <a:schemeClr val="accent5"/>
                        </a:buClr>
                      </a:pPr>
                      <a:endParaRPr lang="en-US" sz="1800" dirty="0">
                        <a:solidFill>
                          <a:schemeClr val="bg1">
                            <a:lumMod val="65000"/>
                            <a:lumOff val="3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Thanos sidecar/receiver</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Optimize setting for remote write for our loads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223365500"/>
                  </a:ext>
                </a:extLst>
              </a:tr>
            </a:tbl>
          </a:graphicData>
        </a:graphic>
      </p:graphicFrame>
    </p:spTree>
    <p:extLst>
      <p:ext uri="{BB962C8B-B14F-4D97-AF65-F5344CB8AC3E}">
        <p14:creationId xmlns:p14="http://schemas.microsoft.com/office/powerpoint/2010/main" val="426489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a:t>
            </a:r>
            <a:r>
              <a:rPr lang="en-US" dirty="0" err="1"/>
              <a:t>Influxdb</a:t>
            </a:r>
            <a:endParaRPr lang="en-US" dirty="0"/>
          </a:p>
        </p:txBody>
      </p:sp>
      <p:graphicFrame>
        <p:nvGraphicFramePr>
          <p:cNvPr id="6" name="Table 5">
            <a:extLst>
              <a:ext uri="{FF2B5EF4-FFF2-40B4-BE49-F238E27FC236}">
                <a16:creationId xmlns:a16="http://schemas.microsoft.com/office/drawing/2014/main" id="{C304B738-82BA-42C4-9094-DA07BF9AE2D8}"/>
              </a:ext>
            </a:extLst>
          </p:cNvPr>
          <p:cNvGraphicFramePr>
            <a:graphicFrameLocks noGrp="1"/>
          </p:cNvGraphicFramePr>
          <p:nvPr>
            <p:extLst>
              <p:ext uri="{D42A27DB-BD31-4B8C-83A1-F6EECF244321}">
                <p14:modId xmlns:p14="http://schemas.microsoft.com/office/powerpoint/2010/main" val="2055443610"/>
              </p:ext>
            </p:extLst>
          </p:nvPr>
        </p:nvGraphicFramePr>
        <p:xfrm>
          <a:off x="1323474" y="2800777"/>
          <a:ext cx="15641052" cy="6739400"/>
        </p:xfrm>
        <a:graphic>
          <a:graphicData uri="http://schemas.openxmlformats.org/drawingml/2006/table">
            <a:tbl>
              <a:tblPr firstRow="1" bandRow="1">
                <a:tableStyleId>{5C22544A-7EE6-4342-B048-85BDC9FD1C3A}</a:tableStyleId>
              </a:tblPr>
              <a:tblGrid>
                <a:gridCol w="2075350">
                  <a:extLst>
                    <a:ext uri="{9D8B030D-6E8A-4147-A177-3AD203B41FA5}">
                      <a16:colId xmlns:a16="http://schemas.microsoft.com/office/drawing/2014/main" val="1714626306"/>
                    </a:ext>
                  </a:extLst>
                </a:gridCol>
                <a:gridCol w="4218192">
                  <a:extLst>
                    <a:ext uri="{9D8B030D-6E8A-4147-A177-3AD203B41FA5}">
                      <a16:colId xmlns:a16="http://schemas.microsoft.com/office/drawing/2014/main" val="1697748500"/>
                    </a:ext>
                  </a:extLst>
                </a:gridCol>
                <a:gridCol w="4673755">
                  <a:extLst>
                    <a:ext uri="{9D8B030D-6E8A-4147-A177-3AD203B41FA5}">
                      <a16:colId xmlns:a16="http://schemas.microsoft.com/office/drawing/2014/main" val="3872581152"/>
                    </a:ext>
                  </a:extLst>
                </a:gridCol>
                <a:gridCol w="4673755">
                  <a:extLst>
                    <a:ext uri="{9D8B030D-6E8A-4147-A177-3AD203B41FA5}">
                      <a16:colId xmlns:a16="http://schemas.microsoft.com/office/drawing/2014/main" val="3507127131"/>
                    </a:ext>
                  </a:extLst>
                </a:gridCol>
              </a:tblGrid>
              <a:tr h="983810">
                <a:tc>
                  <a:txBody>
                    <a:bodyPr/>
                    <a:lstStyle/>
                    <a:p>
                      <a:pPr algn="l"/>
                      <a:r>
                        <a:rPr lang="en-US" sz="2200" b="0" dirty="0">
                          <a:solidFill>
                            <a:schemeClr val="tx1"/>
                          </a:solidFill>
                          <a:latin typeface="Trebuchet MS" panose="020B0603020202020204" pitchFamily="34" charset="0"/>
                        </a:rPr>
                        <a:t>Aspect</a:t>
                      </a: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2200" b="0" dirty="0">
                          <a:solidFill>
                            <a:schemeClr val="tx1"/>
                          </a:solidFill>
                          <a:latin typeface="Trebuchet MS" panose="020B0603020202020204" pitchFamily="34" charset="0"/>
                        </a:rPr>
                        <a:t>What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Trebuchet MS" panose="020B0603020202020204" pitchFamily="34" charset="0"/>
                        </a:rPr>
                        <a:t>Why</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Trebuchet MS" panose="020B0603020202020204" pitchFamily="34" charset="0"/>
                        </a:rPr>
                        <a:t>How</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983810">
                <a:tc>
                  <a:txBody>
                    <a:bodyPr/>
                    <a:lstStyle/>
                    <a:p>
                      <a:pPr algn="l"/>
                      <a:r>
                        <a:rPr lang="en-US" sz="1800" dirty="0">
                          <a:solidFill>
                            <a:schemeClr val="bg1"/>
                          </a:solidFill>
                        </a:rPr>
                        <a:t>Sizing</a:t>
                      </a:r>
                      <a:endParaRPr lang="en-US" sz="1800" dirty="0">
                        <a:solidFill>
                          <a:schemeClr val="bg1"/>
                        </a:solidFill>
                        <a:latin typeface="Trebuchet MS" panose="020B0603020202020204" pitchFamily="34" charset="0"/>
                      </a:endParaRP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OOM and CPU Throttling with load</a:t>
                      </a:r>
                    </a:p>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Performance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bg1"/>
                          </a:solidFill>
                          <a:latin typeface="+mn-lt"/>
                          <a:sym typeface="Calibri"/>
                        </a:rPr>
                        <a:t>Data kept in memory</a:t>
                      </a:r>
                    </a:p>
                    <a:p>
                      <a:pPr marL="28575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bg1"/>
                          </a:solidFill>
                          <a:latin typeface="+mn-lt"/>
                          <a:sym typeface="Calibri"/>
                        </a:rPr>
                        <a:t>Large series 6 m, 200K samples/min</a:t>
                      </a:r>
                    </a:p>
                    <a:p>
                      <a:pPr marL="28575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bg1"/>
                          </a:solidFill>
                          <a:latin typeface="+mn-lt"/>
                          <a:sym typeface="Calibri"/>
                        </a:rPr>
                        <a:t>Increased indexing for </a:t>
                      </a:r>
                      <a:r>
                        <a:rPr lang="en-US" sz="1800" dirty="0" err="1">
                          <a:solidFill>
                            <a:schemeClr val="bg1"/>
                          </a:solidFill>
                          <a:latin typeface="+mn-lt"/>
                          <a:sym typeface="Calibri"/>
                        </a:rPr>
                        <a:t>prometheus</a:t>
                      </a:r>
                      <a:endParaRPr lang="en-US" sz="1800" dirty="0">
                        <a:solidFill>
                          <a:schemeClr val="bg1"/>
                        </a:solidFill>
                        <a:latin typeface="+mn-lt"/>
                        <a:sym typeface="Calibri"/>
                      </a:endParaRPr>
                    </a:p>
                    <a:p>
                      <a:pPr marL="28575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bg1"/>
                          </a:solidFill>
                          <a:latin typeface="+mn-lt"/>
                          <a:sym typeface="Calibri"/>
                        </a:rPr>
                        <a:t>Long restart times</a:t>
                      </a:r>
                      <a:endParaRPr lang="en-US" sz="1800" dirty="0">
                        <a:solidFill>
                          <a:schemeClr val="bg1"/>
                        </a:solidFill>
                        <a:latin typeface="+mn-lt"/>
                      </a:endParaRPr>
                    </a:p>
                    <a:p>
                      <a:pPr algn="l"/>
                      <a:endParaRPr lang="en-US" sz="18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Optimize resource requests and limits for volume </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High Availability </a:t>
                      </a:r>
                      <a:endParaRPr lang="en-US" sz="1800" dirty="0">
                        <a:solidFill>
                          <a:schemeClr val="bg1"/>
                        </a:solidFill>
                        <a:latin typeface="Trebuchet MS" panose="020B0603020202020204" pitchFamily="34" charset="0"/>
                      </a:endParaRP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bg1"/>
                          </a:solidFill>
                          <a:latin typeface="+mn-lt"/>
                        </a:rPr>
                        <a:t>Uptime during pod restarts and upgrades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Long restart times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Added two replicas</a:t>
                      </a:r>
                    </a:p>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In cluster replication.</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863754937"/>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Scalability</a:t>
                      </a:r>
                      <a:endParaRPr lang="en-US" sz="1800" dirty="0">
                        <a:solidFill>
                          <a:schemeClr val="bg1"/>
                        </a:solidFill>
                        <a:latin typeface="Trebuchet MS" panose="020B0603020202020204" pitchFamily="34" charset="0"/>
                      </a:endParaRP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Nodes keep getting added to clusters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With limits on containers as load grows containers crash loop.</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Resource requests and limits</a:t>
                      </a:r>
                    </a:p>
                    <a:p>
                      <a:pPr marL="285750" marR="0" lvl="0" indent="-285750" algn="l" defTabSz="15240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Trebuchet MS" panose="020B0603020202020204" pitchFamily="34" charset="0"/>
                        </a:rPr>
                        <a:t>Reduce retention to 3 days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568137814"/>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Data Persistence and Durability</a:t>
                      </a:r>
                      <a:endParaRPr lang="en-US" sz="1800" dirty="0">
                        <a:solidFill>
                          <a:schemeClr val="bg1"/>
                        </a:solidFill>
                        <a:latin typeface="Trebuchet MS" panose="020B0603020202020204" pitchFamily="34" charset="0"/>
                      </a:endParaRP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Long term view on data</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Storage in k8s is ephemeral</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In cluster replication</a:t>
                      </a:r>
                    </a:p>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Thanos sidecar/receiver</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751747690"/>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rebuchet MS" panose="020B0603020202020204" pitchFamily="34" charset="0"/>
                        </a:rPr>
                        <a:t>Job telemetry</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No data loss to external systems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marR="0" lvl="0" indent="-285750" algn="l" defTabSz="15240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1"/>
                          </a:solidFill>
                          <a:latin typeface="Trebuchet MS" panose="020B0603020202020204" pitchFamily="34" charset="0"/>
                        </a:rPr>
                        <a:t>Buffers in </a:t>
                      </a:r>
                      <a:r>
                        <a:rPr lang="en-US" sz="1800" dirty="0" err="1">
                          <a:solidFill>
                            <a:schemeClr val="bg1"/>
                          </a:solidFill>
                          <a:latin typeface="Trebuchet MS" panose="020B0603020202020204" pitchFamily="34" charset="0"/>
                        </a:rPr>
                        <a:t>Influxdb</a:t>
                      </a:r>
                      <a:r>
                        <a:rPr lang="en-US" sz="1800" dirty="0">
                          <a:solidFill>
                            <a:schemeClr val="bg1"/>
                          </a:solidFill>
                          <a:latin typeface="Trebuchet MS" panose="020B0603020202020204" pitchFamily="34" charset="0"/>
                        </a:rPr>
                        <a:t> relay and </a:t>
                      </a:r>
                      <a:r>
                        <a:rPr lang="en-US" sz="1800" dirty="0" err="1">
                          <a:solidFill>
                            <a:schemeClr val="bg1"/>
                          </a:solidFill>
                          <a:latin typeface="Trebuchet MS" panose="020B0603020202020204" pitchFamily="34" charset="0"/>
                        </a:rPr>
                        <a:t>Influxdb</a:t>
                      </a:r>
                      <a:endParaRPr lang="en-US" sz="1800" dirty="0">
                        <a:solidFill>
                          <a:schemeClr val="bg1"/>
                        </a:solidFill>
                        <a:latin typeface="Trebuchet MS" panose="020B0603020202020204" pitchFamily="34" charset="0"/>
                      </a:endParaRPr>
                    </a:p>
                    <a:p>
                      <a:pPr algn="l"/>
                      <a:endParaRPr lang="en-US" sz="1800" dirty="0">
                        <a:solidFill>
                          <a:schemeClr val="bg1"/>
                        </a:solidFill>
                        <a:latin typeface="Trebuchet MS" panose="020B0603020202020204" pitchFamily="34" charset="0"/>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Font typeface="Arial" panose="020B0604020202020204" pitchFamily="34" charset="0"/>
                        <a:buChar char="•"/>
                      </a:pPr>
                      <a:r>
                        <a:rPr lang="en-US" sz="1800" dirty="0">
                          <a:solidFill>
                            <a:schemeClr val="bg1"/>
                          </a:solidFill>
                          <a:latin typeface="Trebuchet MS" panose="020B0603020202020204" pitchFamily="34" charset="0"/>
                        </a:rPr>
                        <a:t>Update code for service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223365500"/>
                  </a:ext>
                </a:extLst>
              </a:tr>
            </a:tbl>
          </a:graphicData>
        </a:graphic>
      </p:graphicFrame>
    </p:spTree>
    <p:extLst>
      <p:ext uri="{BB962C8B-B14F-4D97-AF65-F5344CB8AC3E}">
        <p14:creationId xmlns:p14="http://schemas.microsoft.com/office/powerpoint/2010/main" val="109037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a:t>
            </a:r>
            <a:r>
              <a:rPr lang="en-US" dirty="0" err="1"/>
              <a:t>THanos</a:t>
            </a:r>
            <a:endParaRPr lang="en-US" dirty="0"/>
          </a:p>
        </p:txBody>
      </p:sp>
      <p:graphicFrame>
        <p:nvGraphicFramePr>
          <p:cNvPr id="6" name="Table 5">
            <a:extLst>
              <a:ext uri="{FF2B5EF4-FFF2-40B4-BE49-F238E27FC236}">
                <a16:creationId xmlns:a16="http://schemas.microsoft.com/office/drawing/2014/main" id="{C304B738-82BA-42C4-9094-DA07BF9AE2D8}"/>
              </a:ext>
            </a:extLst>
          </p:cNvPr>
          <p:cNvGraphicFramePr>
            <a:graphicFrameLocks noGrp="1"/>
          </p:cNvGraphicFramePr>
          <p:nvPr>
            <p:extLst>
              <p:ext uri="{D42A27DB-BD31-4B8C-83A1-F6EECF244321}">
                <p14:modId xmlns:p14="http://schemas.microsoft.com/office/powerpoint/2010/main" val="2371455696"/>
              </p:ext>
            </p:extLst>
          </p:nvPr>
        </p:nvGraphicFramePr>
        <p:xfrm>
          <a:off x="1323474" y="2800777"/>
          <a:ext cx="15641052" cy="6739400"/>
        </p:xfrm>
        <a:graphic>
          <a:graphicData uri="http://schemas.openxmlformats.org/drawingml/2006/table">
            <a:tbl>
              <a:tblPr firstRow="1" bandRow="1">
                <a:tableStyleId>{5C22544A-7EE6-4342-B048-85BDC9FD1C3A}</a:tableStyleId>
              </a:tblPr>
              <a:tblGrid>
                <a:gridCol w="2075350">
                  <a:extLst>
                    <a:ext uri="{9D8B030D-6E8A-4147-A177-3AD203B41FA5}">
                      <a16:colId xmlns:a16="http://schemas.microsoft.com/office/drawing/2014/main" val="1714626306"/>
                    </a:ext>
                  </a:extLst>
                </a:gridCol>
                <a:gridCol w="4218192">
                  <a:extLst>
                    <a:ext uri="{9D8B030D-6E8A-4147-A177-3AD203B41FA5}">
                      <a16:colId xmlns:a16="http://schemas.microsoft.com/office/drawing/2014/main" val="1697748500"/>
                    </a:ext>
                  </a:extLst>
                </a:gridCol>
                <a:gridCol w="4673755">
                  <a:extLst>
                    <a:ext uri="{9D8B030D-6E8A-4147-A177-3AD203B41FA5}">
                      <a16:colId xmlns:a16="http://schemas.microsoft.com/office/drawing/2014/main" val="3872581152"/>
                    </a:ext>
                  </a:extLst>
                </a:gridCol>
                <a:gridCol w="4673755">
                  <a:extLst>
                    <a:ext uri="{9D8B030D-6E8A-4147-A177-3AD203B41FA5}">
                      <a16:colId xmlns:a16="http://schemas.microsoft.com/office/drawing/2014/main" val="3507127131"/>
                    </a:ext>
                  </a:extLst>
                </a:gridCol>
              </a:tblGrid>
              <a:tr h="983810">
                <a:tc>
                  <a:txBody>
                    <a:bodyPr/>
                    <a:lstStyle/>
                    <a:p>
                      <a:pPr algn="l"/>
                      <a:r>
                        <a:rPr lang="en-US" sz="2200" b="0" dirty="0">
                          <a:solidFill>
                            <a:schemeClr val="tx1"/>
                          </a:solidFill>
                          <a:latin typeface="Trebuchet MS" panose="020B0603020202020204" pitchFamily="34" charset="0"/>
                        </a:rPr>
                        <a:t>Aspect</a:t>
                      </a: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2200" b="0" dirty="0">
                          <a:solidFill>
                            <a:schemeClr val="tx1"/>
                          </a:solidFill>
                          <a:latin typeface="Trebuchet MS" panose="020B0603020202020204" pitchFamily="34" charset="0"/>
                        </a:rPr>
                        <a:t>What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Trebuchet MS" panose="020B0603020202020204" pitchFamily="34" charset="0"/>
                        </a:rPr>
                        <a:t>Why</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Trebuchet MS" panose="020B0603020202020204" pitchFamily="34" charset="0"/>
                        </a:rPr>
                        <a:t>How</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983810">
                <a:tc>
                  <a:txBody>
                    <a:bodyPr/>
                    <a:lstStyle/>
                    <a:p>
                      <a:pPr algn="l"/>
                      <a:r>
                        <a:rPr lang="en-US" sz="1800" dirty="0">
                          <a:solidFill>
                            <a:schemeClr val="bg1">
                              <a:lumMod val="65000"/>
                              <a:lumOff val="35000"/>
                            </a:schemeClr>
                          </a:solidFill>
                          <a:latin typeface="+mn-lt"/>
                        </a:rPr>
                        <a:t>Sizing</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OOM and CPU Throttling with load</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Performance</a:t>
                      </a:r>
                    </a:p>
                    <a:p>
                      <a:pPr marL="285750" indent="-285750" algn="l">
                        <a:buClr>
                          <a:schemeClr val="accent5"/>
                        </a:buClr>
                        <a:buFont typeface="Arial" panose="020B0604020202020204" pitchFamily="34" charset="0"/>
                        <a:buChar char="•"/>
                      </a:pPr>
                      <a:endParaRPr lang="en-US" sz="1800" dirty="0">
                        <a:solidFill>
                          <a:schemeClr val="bg1">
                            <a:lumMod val="65000"/>
                            <a:lumOff val="3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sym typeface="Calibri"/>
                        </a:rPr>
                        <a:t>Many components to be tuned</a:t>
                      </a:r>
                      <a:endParaRPr lang="en-US" sz="1800" dirty="0">
                        <a:solidFill>
                          <a:schemeClr val="bg1">
                            <a:lumMod val="65000"/>
                            <a:lumOff val="35000"/>
                          </a:schemeClr>
                        </a:solidFill>
                        <a:latin typeface="+mn-lt"/>
                      </a:endParaRPr>
                    </a:p>
                    <a:p>
                      <a:pPr algn="l">
                        <a:buClr>
                          <a:schemeClr val="accent5"/>
                        </a:buClr>
                      </a:pPr>
                      <a:endParaRPr lang="en-US" sz="1800" dirty="0">
                        <a:solidFill>
                          <a:schemeClr val="bg1">
                            <a:lumMod val="65000"/>
                            <a:lumOff val="3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Optimize resource requests and limits for volume </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High Availability </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rPr>
                        <a:t>Uptime during pod restarts and upgrades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Long restart times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Added replicas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863754937"/>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Scalability</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Nodes keep getting added to clusters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With limits on containers as load grows containers crash loop.</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Resource requests and limits</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Update to Thanos 0.11 with GRPC</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568137814"/>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Data Persistence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2-week view </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Storage in k8s is ephemeral</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Thanos sidecar and Thanos receiver </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751747690"/>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Data Durability</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No data loss</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1-year data retention</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marR="0" lvl="0" indent="-285750" algn="l" defTabSz="1524030" rtl="0" eaLnBrk="1" fontAlgn="auto" latinLnBrk="0" hangingPunct="1">
                        <a:lnSpc>
                          <a:spcPct val="100000"/>
                        </a:lnSpc>
                        <a:spcBef>
                          <a:spcPts val="0"/>
                        </a:spcBef>
                        <a:spcAft>
                          <a:spcPts val="0"/>
                        </a:spcAft>
                        <a:buClr>
                          <a:schemeClr val="accent5"/>
                        </a:buClr>
                        <a:buSzTx/>
                        <a:buFont typeface="Arial" panose="020B0604020202020204" pitchFamily="34" charset="0"/>
                        <a:buChar char="•"/>
                        <a:tabLst/>
                        <a:defRPr/>
                      </a:pPr>
                      <a:r>
                        <a:rPr lang="en-US" sz="1800" dirty="0">
                          <a:solidFill>
                            <a:schemeClr val="bg1">
                              <a:lumMod val="65000"/>
                              <a:lumOff val="35000"/>
                            </a:schemeClr>
                          </a:solidFill>
                          <a:latin typeface="+mn-lt"/>
                        </a:rPr>
                        <a:t>Storage in k8s is ephemeral</a:t>
                      </a:r>
                    </a:p>
                    <a:p>
                      <a:pPr algn="l">
                        <a:buClr>
                          <a:schemeClr val="accent5"/>
                        </a:buClr>
                      </a:pPr>
                      <a:endParaRPr lang="en-US" sz="1800" dirty="0">
                        <a:solidFill>
                          <a:schemeClr val="bg1">
                            <a:lumMod val="65000"/>
                            <a:lumOff val="3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Thanos sidecar/receiver</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Optimize setting for remote write for our loads</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Down sampling</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223365500"/>
                  </a:ext>
                </a:extLst>
              </a:tr>
            </a:tbl>
          </a:graphicData>
        </a:graphic>
      </p:graphicFrame>
    </p:spTree>
    <p:extLst>
      <p:ext uri="{BB962C8B-B14F-4D97-AF65-F5344CB8AC3E}">
        <p14:creationId xmlns:p14="http://schemas.microsoft.com/office/powerpoint/2010/main" val="7669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a:t>
            </a:r>
            <a:r>
              <a:rPr lang="en-US" dirty="0" err="1"/>
              <a:t>Graylog</a:t>
            </a:r>
            <a:endParaRPr lang="en-US" dirty="0"/>
          </a:p>
        </p:txBody>
      </p:sp>
      <p:graphicFrame>
        <p:nvGraphicFramePr>
          <p:cNvPr id="6" name="Table 5">
            <a:extLst>
              <a:ext uri="{FF2B5EF4-FFF2-40B4-BE49-F238E27FC236}">
                <a16:creationId xmlns:a16="http://schemas.microsoft.com/office/drawing/2014/main" id="{C304B738-82BA-42C4-9094-DA07BF9AE2D8}"/>
              </a:ext>
            </a:extLst>
          </p:cNvPr>
          <p:cNvGraphicFramePr>
            <a:graphicFrameLocks noGrp="1"/>
          </p:cNvGraphicFramePr>
          <p:nvPr>
            <p:extLst>
              <p:ext uri="{D42A27DB-BD31-4B8C-83A1-F6EECF244321}">
                <p14:modId xmlns:p14="http://schemas.microsoft.com/office/powerpoint/2010/main" val="1145482670"/>
              </p:ext>
            </p:extLst>
          </p:nvPr>
        </p:nvGraphicFramePr>
        <p:xfrm>
          <a:off x="1323474" y="2271388"/>
          <a:ext cx="15641052" cy="5337320"/>
        </p:xfrm>
        <a:graphic>
          <a:graphicData uri="http://schemas.openxmlformats.org/drawingml/2006/table">
            <a:tbl>
              <a:tblPr firstRow="1" bandRow="1">
                <a:tableStyleId>{5C22544A-7EE6-4342-B048-85BDC9FD1C3A}</a:tableStyleId>
              </a:tblPr>
              <a:tblGrid>
                <a:gridCol w="2075350">
                  <a:extLst>
                    <a:ext uri="{9D8B030D-6E8A-4147-A177-3AD203B41FA5}">
                      <a16:colId xmlns:a16="http://schemas.microsoft.com/office/drawing/2014/main" val="1714626306"/>
                    </a:ext>
                  </a:extLst>
                </a:gridCol>
                <a:gridCol w="4218192">
                  <a:extLst>
                    <a:ext uri="{9D8B030D-6E8A-4147-A177-3AD203B41FA5}">
                      <a16:colId xmlns:a16="http://schemas.microsoft.com/office/drawing/2014/main" val="1697748500"/>
                    </a:ext>
                  </a:extLst>
                </a:gridCol>
                <a:gridCol w="4673755">
                  <a:extLst>
                    <a:ext uri="{9D8B030D-6E8A-4147-A177-3AD203B41FA5}">
                      <a16:colId xmlns:a16="http://schemas.microsoft.com/office/drawing/2014/main" val="3872581152"/>
                    </a:ext>
                  </a:extLst>
                </a:gridCol>
                <a:gridCol w="4673755">
                  <a:extLst>
                    <a:ext uri="{9D8B030D-6E8A-4147-A177-3AD203B41FA5}">
                      <a16:colId xmlns:a16="http://schemas.microsoft.com/office/drawing/2014/main" val="3507127131"/>
                    </a:ext>
                  </a:extLst>
                </a:gridCol>
              </a:tblGrid>
              <a:tr h="983810">
                <a:tc>
                  <a:txBody>
                    <a:bodyPr/>
                    <a:lstStyle/>
                    <a:p>
                      <a:pPr algn="l"/>
                      <a:r>
                        <a:rPr lang="en-US" sz="2200" b="0" dirty="0">
                          <a:solidFill>
                            <a:schemeClr val="tx1"/>
                          </a:solidFill>
                          <a:latin typeface="Trebuchet MS" panose="020B0603020202020204" pitchFamily="34" charset="0"/>
                        </a:rPr>
                        <a:t>Aspect</a:t>
                      </a: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2200" b="0" dirty="0">
                          <a:solidFill>
                            <a:schemeClr val="tx1"/>
                          </a:solidFill>
                          <a:latin typeface="Trebuchet MS" panose="020B0603020202020204" pitchFamily="34" charset="0"/>
                        </a:rPr>
                        <a:t>What</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Trebuchet MS" panose="020B0603020202020204" pitchFamily="34" charset="0"/>
                        </a:rPr>
                        <a:t>Why</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Trebuchet MS" panose="020B0603020202020204" pitchFamily="34" charset="0"/>
                        </a:rPr>
                        <a:t>How</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983810">
                <a:tc>
                  <a:txBody>
                    <a:bodyPr/>
                    <a:lstStyle/>
                    <a:p>
                      <a:pPr algn="l"/>
                      <a:r>
                        <a:rPr lang="en-US" sz="1800" dirty="0">
                          <a:solidFill>
                            <a:schemeClr val="bg1">
                              <a:lumMod val="65000"/>
                              <a:lumOff val="35000"/>
                            </a:schemeClr>
                          </a:solidFill>
                          <a:latin typeface="+mn-lt"/>
                        </a:rPr>
                        <a:t>Sizing</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OOM and CPU Throttling with load</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Performance</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sym typeface="Calibri"/>
                        </a:rPr>
                        <a:t>Many components to be tuned</a:t>
                      </a:r>
                    </a:p>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sym typeface="Calibri"/>
                        </a:rPr>
                        <a:t>Load 1.6Tb/day 12K logs/sec</a:t>
                      </a:r>
                    </a:p>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sym typeface="Calibri"/>
                        </a:rPr>
                        <a:t>Has a Journal</a:t>
                      </a:r>
                      <a:endParaRPr lang="en-US" sz="1800" dirty="0">
                        <a:solidFill>
                          <a:schemeClr val="bg1">
                            <a:lumMod val="65000"/>
                            <a:lumOff val="35000"/>
                          </a:schemeClr>
                        </a:solidFill>
                        <a:latin typeface="+mn-lt"/>
                      </a:endParaRPr>
                    </a:p>
                    <a:p>
                      <a:pPr algn="l">
                        <a:buClr>
                          <a:schemeClr val="accent5"/>
                        </a:buClr>
                      </a:pPr>
                      <a:endParaRPr lang="en-US" sz="1800" dirty="0">
                        <a:solidFill>
                          <a:schemeClr val="bg1">
                            <a:lumMod val="65000"/>
                            <a:lumOff val="3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Optimize resource requests and limits for volume </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Raid 0</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High Availability </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65000"/>
                              <a:lumOff val="35000"/>
                            </a:schemeClr>
                          </a:solidFill>
                          <a:latin typeface="+mn-lt"/>
                        </a:rPr>
                        <a:t>Uptime during pod restarts and upgrades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Long restart times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Added replicas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863754937"/>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Scalability</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Nodes keep getting added to clusters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With limits on containers as load grows containers crash loop.</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Resource requests and limits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568137814"/>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latin typeface="+mn-lt"/>
                        </a:rPr>
                        <a:t>Data Persistence</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6 months of data</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Storage in k8s is ephemeral</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Added Persistent Volume for Journal</a:t>
                      </a:r>
                    </a:p>
                    <a:p>
                      <a:pPr marL="285750" indent="-285750" algn="l">
                        <a:buClr>
                          <a:schemeClr val="accent5"/>
                        </a:buClr>
                        <a:buFont typeface="Arial" panose="020B0604020202020204" pitchFamily="34" charset="0"/>
                        <a:buChar char="•"/>
                      </a:pPr>
                      <a:r>
                        <a:rPr lang="en-US" sz="1800" dirty="0">
                          <a:solidFill>
                            <a:schemeClr val="bg1">
                              <a:lumMod val="65000"/>
                              <a:lumOff val="35000"/>
                            </a:schemeClr>
                          </a:solidFill>
                          <a:latin typeface="+mn-lt"/>
                        </a:rPr>
                        <a:t>In cluster replication</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751747690"/>
                  </a:ext>
                </a:extLst>
              </a:tr>
            </a:tbl>
          </a:graphicData>
        </a:graphic>
      </p:graphicFrame>
    </p:spTree>
    <p:extLst>
      <p:ext uri="{BB962C8B-B14F-4D97-AF65-F5344CB8AC3E}">
        <p14:creationId xmlns:p14="http://schemas.microsoft.com/office/powerpoint/2010/main" val="213592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Views</a:t>
            </a:r>
          </a:p>
        </p:txBody>
      </p:sp>
    </p:spTree>
    <p:extLst>
      <p:ext uri="{BB962C8B-B14F-4D97-AF65-F5344CB8AC3E}">
        <p14:creationId xmlns:p14="http://schemas.microsoft.com/office/powerpoint/2010/main" val="212385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2339D8-4375-472C-A426-502E2D887B69}"/>
              </a:ext>
            </a:extLst>
          </p:cNvPr>
          <p:cNvSpPr>
            <a:spLocks noGrp="1"/>
          </p:cNvSpPr>
          <p:nvPr>
            <p:ph type="title"/>
          </p:nvPr>
        </p:nvSpPr>
        <p:spPr>
          <a:xfrm>
            <a:off x="13860378" y="2997651"/>
            <a:ext cx="3513221" cy="1031052"/>
          </a:xfrm>
        </p:spPr>
        <p:txBody>
          <a:bodyPr/>
          <a:lstStyle/>
          <a:p>
            <a:r>
              <a:rPr lang="en-US" dirty="0"/>
              <a:t>ADMIN user view</a:t>
            </a:r>
          </a:p>
        </p:txBody>
      </p:sp>
      <p:pic>
        <p:nvPicPr>
          <p:cNvPr id="4" name="Google Shape;208;p17">
            <a:extLst>
              <a:ext uri="{FF2B5EF4-FFF2-40B4-BE49-F238E27FC236}">
                <a16:creationId xmlns:a16="http://schemas.microsoft.com/office/drawing/2014/main" id="{F7C1DE0E-7388-6043-9143-13E95A18FEC5}"/>
              </a:ext>
            </a:extLst>
          </p:cNvPr>
          <p:cNvPicPr preferRelativeResize="0"/>
          <p:nvPr/>
        </p:nvPicPr>
        <p:blipFill rotWithShape="1">
          <a:blip r:embed="rId3">
            <a:alphaModFix/>
          </a:blip>
          <a:srcRect/>
          <a:stretch/>
        </p:blipFill>
        <p:spPr>
          <a:xfrm>
            <a:off x="123686" y="968236"/>
            <a:ext cx="13471997" cy="8849531"/>
          </a:xfrm>
          <a:prstGeom prst="rect">
            <a:avLst/>
          </a:prstGeom>
          <a:noFill/>
          <a:ln>
            <a:noFill/>
          </a:ln>
        </p:spPr>
      </p:pic>
    </p:spTree>
    <p:extLst>
      <p:ext uri="{BB962C8B-B14F-4D97-AF65-F5344CB8AC3E}">
        <p14:creationId xmlns:p14="http://schemas.microsoft.com/office/powerpoint/2010/main" val="333918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2339D8-4375-472C-A426-502E2D887B69}"/>
              </a:ext>
            </a:extLst>
          </p:cNvPr>
          <p:cNvSpPr>
            <a:spLocks noGrp="1"/>
          </p:cNvSpPr>
          <p:nvPr>
            <p:ph type="title"/>
          </p:nvPr>
        </p:nvSpPr>
        <p:spPr>
          <a:xfrm>
            <a:off x="13860378" y="2997651"/>
            <a:ext cx="3513221" cy="1031052"/>
          </a:xfrm>
        </p:spPr>
        <p:txBody>
          <a:bodyPr/>
          <a:lstStyle/>
          <a:p>
            <a:r>
              <a:rPr lang="en-US" dirty="0" err="1"/>
              <a:t>DEveloper</a:t>
            </a:r>
            <a:r>
              <a:rPr lang="en-US" dirty="0"/>
              <a:t> view</a:t>
            </a:r>
          </a:p>
        </p:txBody>
      </p:sp>
      <p:pic>
        <p:nvPicPr>
          <p:cNvPr id="4" name="Google Shape;214;p18">
            <a:extLst>
              <a:ext uri="{FF2B5EF4-FFF2-40B4-BE49-F238E27FC236}">
                <a16:creationId xmlns:a16="http://schemas.microsoft.com/office/drawing/2014/main" id="{89E1FB3F-896F-7448-9A35-921A68FB18CB}"/>
              </a:ext>
            </a:extLst>
          </p:cNvPr>
          <p:cNvPicPr preferRelativeResize="0"/>
          <p:nvPr/>
        </p:nvPicPr>
        <p:blipFill rotWithShape="1">
          <a:blip r:embed="rId3">
            <a:alphaModFix/>
          </a:blip>
          <a:srcRect/>
          <a:stretch/>
        </p:blipFill>
        <p:spPr>
          <a:xfrm>
            <a:off x="601580" y="982850"/>
            <a:ext cx="13018168" cy="9075550"/>
          </a:xfrm>
          <a:prstGeom prst="rect">
            <a:avLst/>
          </a:prstGeom>
          <a:noFill/>
          <a:ln>
            <a:noFill/>
          </a:ln>
        </p:spPr>
      </p:pic>
    </p:spTree>
    <p:extLst>
      <p:ext uri="{BB962C8B-B14F-4D97-AF65-F5344CB8AC3E}">
        <p14:creationId xmlns:p14="http://schemas.microsoft.com/office/powerpoint/2010/main" val="205588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2339D8-4375-472C-A426-502E2D887B69}"/>
              </a:ext>
            </a:extLst>
          </p:cNvPr>
          <p:cNvSpPr>
            <a:spLocks noGrp="1"/>
          </p:cNvSpPr>
          <p:nvPr>
            <p:ph type="title"/>
          </p:nvPr>
        </p:nvSpPr>
        <p:spPr>
          <a:xfrm>
            <a:off x="13475368" y="2997651"/>
            <a:ext cx="4379495" cy="1718728"/>
          </a:xfrm>
        </p:spPr>
        <p:txBody>
          <a:bodyPr/>
          <a:lstStyle/>
          <a:p>
            <a:r>
              <a:rPr lang="en-US" dirty="0" err="1"/>
              <a:t>STakeholder</a:t>
            </a:r>
            <a:r>
              <a:rPr lang="en-US" dirty="0"/>
              <a:t> view</a:t>
            </a:r>
          </a:p>
        </p:txBody>
      </p:sp>
      <p:pic>
        <p:nvPicPr>
          <p:cNvPr id="6" name="Google Shape;222;p19">
            <a:extLst>
              <a:ext uri="{FF2B5EF4-FFF2-40B4-BE49-F238E27FC236}">
                <a16:creationId xmlns:a16="http://schemas.microsoft.com/office/drawing/2014/main" id="{3DC60A42-DF16-A94B-AEB3-85257FA2B949}"/>
              </a:ext>
            </a:extLst>
          </p:cNvPr>
          <p:cNvPicPr preferRelativeResize="0"/>
          <p:nvPr/>
        </p:nvPicPr>
        <p:blipFill>
          <a:blip r:embed="rId3">
            <a:alphaModFix/>
          </a:blip>
          <a:stretch>
            <a:fillRect/>
          </a:stretch>
        </p:blipFill>
        <p:spPr>
          <a:xfrm>
            <a:off x="152399" y="1059068"/>
            <a:ext cx="13130463" cy="8686511"/>
          </a:xfrm>
          <a:prstGeom prst="rect">
            <a:avLst/>
          </a:prstGeom>
          <a:noFill/>
          <a:ln>
            <a:noFill/>
          </a:ln>
        </p:spPr>
      </p:pic>
      <p:pic>
        <p:nvPicPr>
          <p:cNvPr id="2" name="Picture 1">
            <a:extLst>
              <a:ext uri="{FF2B5EF4-FFF2-40B4-BE49-F238E27FC236}">
                <a16:creationId xmlns:a16="http://schemas.microsoft.com/office/drawing/2014/main" id="{B9762285-59C4-AF42-AD4F-03EC01CF4B8A}"/>
              </a:ext>
            </a:extLst>
          </p:cNvPr>
          <p:cNvPicPr>
            <a:picLocks noChangeAspect="1"/>
          </p:cNvPicPr>
          <p:nvPr/>
        </p:nvPicPr>
        <p:blipFill>
          <a:blip r:embed="rId4"/>
          <a:stretch>
            <a:fillRect/>
          </a:stretch>
        </p:blipFill>
        <p:spPr>
          <a:xfrm>
            <a:off x="3695030" y="6000750"/>
            <a:ext cx="2844315" cy="1037359"/>
          </a:xfrm>
          <a:prstGeom prst="rect">
            <a:avLst/>
          </a:prstGeom>
        </p:spPr>
      </p:pic>
      <p:pic>
        <p:nvPicPr>
          <p:cNvPr id="5" name="Picture 4">
            <a:extLst>
              <a:ext uri="{FF2B5EF4-FFF2-40B4-BE49-F238E27FC236}">
                <a16:creationId xmlns:a16="http://schemas.microsoft.com/office/drawing/2014/main" id="{A09DE267-03BF-1247-B816-35FA035583BD}"/>
              </a:ext>
            </a:extLst>
          </p:cNvPr>
          <p:cNvPicPr>
            <a:picLocks noChangeAspect="1"/>
          </p:cNvPicPr>
          <p:nvPr/>
        </p:nvPicPr>
        <p:blipFill>
          <a:blip r:embed="rId4"/>
          <a:stretch>
            <a:fillRect/>
          </a:stretch>
        </p:blipFill>
        <p:spPr>
          <a:xfrm>
            <a:off x="7066788" y="6000750"/>
            <a:ext cx="2844315" cy="1037359"/>
          </a:xfrm>
          <a:prstGeom prst="rect">
            <a:avLst/>
          </a:prstGeom>
        </p:spPr>
      </p:pic>
    </p:spTree>
    <p:extLst>
      <p:ext uri="{BB962C8B-B14F-4D97-AF65-F5344CB8AC3E}">
        <p14:creationId xmlns:p14="http://schemas.microsoft.com/office/powerpoint/2010/main" val="235478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201;p16">
            <a:extLst>
              <a:ext uri="{FF2B5EF4-FFF2-40B4-BE49-F238E27FC236}">
                <a16:creationId xmlns:a16="http://schemas.microsoft.com/office/drawing/2014/main" id="{FB20047C-7CB1-8541-91E6-A916747392D0}"/>
              </a:ext>
            </a:extLst>
          </p:cNvPr>
          <p:cNvPicPr preferRelativeResize="0"/>
          <p:nvPr/>
        </p:nvPicPr>
        <p:blipFill>
          <a:blip r:embed="rId3">
            <a:alphaModFix/>
          </a:blip>
          <a:stretch>
            <a:fillRect/>
          </a:stretch>
        </p:blipFill>
        <p:spPr>
          <a:xfrm>
            <a:off x="264695" y="957788"/>
            <a:ext cx="13018168" cy="8980296"/>
          </a:xfrm>
          <a:prstGeom prst="rect">
            <a:avLst/>
          </a:prstGeom>
          <a:noFill/>
          <a:ln>
            <a:noFill/>
          </a:ln>
        </p:spPr>
      </p:pic>
      <p:pic>
        <p:nvPicPr>
          <p:cNvPr id="4" name="Picture 3">
            <a:extLst>
              <a:ext uri="{FF2B5EF4-FFF2-40B4-BE49-F238E27FC236}">
                <a16:creationId xmlns:a16="http://schemas.microsoft.com/office/drawing/2014/main" id="{B57C7C72-7AB9-E948-904A-32928C48A11A}"/>
              </a:ext>
            </a:extLst>
          </p:cNvPr>
          <p:cNvPicPr>
            <a:picLocks noChangeAspect="1"/>
          </p:cNvPicPr>
          <p:nvPr/>
        </p:nvPicPr>
        <p:blipFill>
          <a:blip r:embed="rId4"/>
          <a:stretch>
            <a:fillRect/>
          </a:stretch>
        </p:blipFill>
        <p:spPr>
          <a:xfrm>
            <a:off x="194678" y="1223734"/>
            <a:ext cx="13280690" cy="7839531"/>
          </a:xfrm>
          <a:prstGeom prst="rect">
            <a:avLst/>
          </a:prstGeom>
        </p:spPr>
      </p:pic>
      <p:sp>
        <p:nvSpPr>
          <p:cNvPr id="3" name="Title 2">
            <a:extLst>
              <a:ext uri="{FF2B5EF4-FFF2-40B4-BE49-F238E27FC236}">
                <a16:creationId xmlns:a16="http://schemas.microsoft.com/office/drawing/2014/main" id="{41655909-FA58-B347-939D-729FCF6E8703}"/>
              </a:ext>
            </a:extLst>
          </p:cNvPr>
          <p:cNvSpPr>
            <a:spLocks noGrp="1"/>
          </p:cNvSpPr>
          <p:nvPr>
            <p:ph type="title"/>
          </p:nvPr>
        </p:nvSpPr>
        <p:spPr>
          <a:xfrm>
            <a:off x="13545385" y="2959768"/>
            <a:ext cx="4237289" cy="1068935"/>
          </a:xfrm>
        </p:spPr>
        <p:txBody>
          <a:bodyPr/>
          <a:lstStyle/>
          <a:p>
            <a:r>
              <a:rPr lang="en-US" dirty="0"/>
              <a:t>Stakeholder view</a:t>
            </a:r>
          </a:p>
        </p:txBody>
      </p:sp>
    </p:spTree>
    <p:extLst>
      <p:ext uri="{BB962C8B-B14F-4D97-AF65-F5344CB8AC3E}">
        <p14:creationId xmlns:p14="http://schemas.microsoft.com/office/powerpoint/2010/main" val="298135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07201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1498054232"/>
              </p:ext>
            </p:extLst>
          </p:nvPr>
        </p:nvGraphicFramePr>
        <p:xfrm>
          <a:off x="7478233" y="3825240"/>
          <a:ext cx="8541487" cy="623316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120991">
                <a:tc>
                  <a:txBody>
                    <a:bodyPr/>
                    <a:lstStyle/>
                    <a:p>
                      <a:pPr algn="l">
                        <a:lnSpc>
                          <a:spcPct val="90000"/>
                        </a:lnSpc>
                        <a:spcAft>
                          <a:spcPts val="1200"/>
                        </a:spcAft>
                      </a:pPr>
                      <a:r>
                        <a:rPr lang="en-US" sz="2700" b="0" dirty="0">
                          <a:solidFill>
                            <a:schemeClr val="tx2"/>
                          </a:solidFill>
                          <a:latin typeface="Trebuchet MS" panose="020B0603020202020204" pitchFamily="34" charset="0"/>
                        </a:rPr>
                        <a:t>NVIDIA </a:t>
                      </a:r>
                      <a:r>
                        <a:rPr lang="en-US" sz="2700" b="0" dirty="0" err="1">
                          <a:solidFill>
                            <a:schemeClr val="tx2"/>
                          </a:solidFill>
                          <a:latin typeface="Trebuchet MS" panose="020B0603020202020204" pitchFamily="34" charset="0"/>
                        </a:rPr>
                        <a:t>SaturnV</a:t>
                      </a:r>
                      <a:r>
                        <a:rPr lang="en-US" sz="2700" b="0" dirty="0">
                          <a:solidFill>
                            <a:schemeClr val="tx2"/>
                          </a:solidFill>
                          <a:latin typeface="Trebuchet MS" panose="020B0603020202020204" pitchFamily="34" charset="0"/>
                        </a:rPr>
                        <a:t> Datacenter</a:t>
                      </a:r>
                    </a:p>
                    <a:p>
                      <a:pPr algn="l">
                        <a:lnSpc>
                          <a:spcPct val="90000"/>
                        </a:lnSpc>
                        <a:spcAft>
                          <a:spcPts val="1200"/>
                        </a:spcAft>
                      </a:pPr>
                      <a:r>
                        <a:rPr lang="en-US" sz="2700" b="0" dirty="0">
                          <a:solidFill>
                            <a:schemeClr val="tx2"/>
                          </a:solidFill>
                          <a:latin typeface="Trebuchet MS" panose="020B0603020202020204" pitchFamily="34" charset="0"/>
                        </a:rPr>
                        <a:t>Users, Size and Scale</a:t>
                      </a:r>
                    </a:p>
                    <a:p>
                      <a:pPr algn="l">
                        <a:lnSpc>
                          <a:spcPct val="90000"/>
                        </a:lnSpc>
                        <a:spcAft>
                          <a:spcPts val="1200"/>
                        </a:spcAft>
                      </a:pPr>
                      <a:r>
                        <a:rPr lang="en-US" sz="2700" b="0" dirty="0">
                          <a:solidFill>
                            <a:schemeClr val="tx2"/>
                          </a:solidFill>
                          <a:latin typeface="Trebuchet MS" panose="020B0603020202020204" pitchFamily="34" charset="0"/>
                        </a:rPr>
                        <a:t>System Requirements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556099">
                <a:tc>
                  <a:txBody>
                    <a:bodyPr/>
                    <a:lstStyle/>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The Stack and Architectures</a:t>
                      </a:r>
                    </a:p>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Scale Challenges</a:t>
                      </a:r>
                    </a:p>
                    <a:p>
                      <a:pPr marL="0" marR="0" lvl="0" indent="0" algn="l" defTabSz="1524030" rtl="0" eaLnBrk="1" fontAlgn="auto" latinLnBrk="0" hangingPunct="1">
                        <a:lnSpc>
                          <a:spcPct val="90000"/>
                        </a:lnSpc>
                        <a:spcBef>
                          <a:spcPts val="0"/>
                        </a:spcBef>
                        <a:spcAft>
                          <a:spcPts val="1200"/>
                        </a:spcAft>
                        <a:buClrTx/>
                        <a:buSzTx/>
                        <a:buFontTx/>
                        <a:buNone/>
                        <a:tabLst/>
                        <a:defRPr/>
                      </a:pPr>
                      <a:r>
                        <a:rPr lang="en-US" sz="2700" b="0" kern="1200" dirty="0">
                          <a:solidFill>
                            <a:schemeClr val="tx2"/>
                          </a:solidFill>
                          <a:latin typeface="Trebuchet MS" panose="020B0603020202020204" pitchFamily="34" charset="0"/>
                          <a:ea typeface="+mn-ea"/>
                          <a:cs typeface="+mn-cs"/>
                        </a:rPr>
                        <a:t>User Views</a:t>
                      </a:r>
                      <a:endParaRPr lang="en-US" sz="2300" b="0" kern="1200" dirty="0">
                        <a:solidFill>
                          <a:schemeClr val="tx1"/>
                        </a:solidFill>
                        <a:latin typeface="Trebuchet MS" panose="020B0603020202020204" pitchFamily="34" charset="0"/>
                        <a:ea typeface="+mn-ea"/>
                        <a:cs typeface="+mn-cs"/>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1556070">
                <a:tc>
                  <a:txBody>
                    <a:bodyPr/>
                    <a:lstStyle/>
                    <a:p>
                      <a:pPr marL="0" algn="l" defTabSz="914400" rtl="0" eaLnBrk="1" latinLnBrk="0" hangingPunct="1">
                        <a:lnSpc>
                          <a:spcPct val="90000"/>
                        </a:lnSpc>
                        <a:spcAft>
                          <a:spcPts val="1200"/>
                        </a:spcAft>
                      </a:pPr>
                      <a:endParaRPr lang="en-US" sz="2300" b="0" kern="1200" dirty="0">
                        <a:solidFill>
                          <a:schemeClr val="tx1"/>
                        </a:solidFill>
                        <a:latin typeface="Trebuchet MS" panose="020B0603020202020204" pitchFamily="34" charset="0"/>
                        <a:ea typeface="+mn-ea"/>
                        <a:cs typeface="+mn-cs"/>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332206" y="2728259"/>
            <a:ext cx="205216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dirty="0">
                <a:solidFill>
                  <a:schemeClr val="tx1"/>
                </a:solidFill>
                <a:latin typeface="Trebuchet MS" panose="020B0603020202020204" pitchFamily="34" charset="0"/>
              </a:rPr>
              <a:t>AGENDA</a:t>
            </a:r>
          </a:p>
        </p:txBody>
      </p:sp>
    </p:spTree>
    <p:extLst>
      <p:ext uri="{BB962C8B-B14F-4D97-AF65-F5344CB8AC3E}">
        <p14:creationId xmlns:p14="http://schemas.microsoft.com/office/powerpoint/2010/main" val="10361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4230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a:t>
            </a:r>
            <a:r>
              <a:rPr lang="en-US" dirty="0" err="1"/>
              <a:t>saturnV</a:t>
            </a:r>
            <a:r>
              <a:rPr lang="en-US" dirty="0"/>
              <a:t> datacenter</a:t>
            </a:r>
          </a:p>
        </p:txBody>
      </p:sp>
    </p:spTree>
    <p:extLst>
      <p:ext uri="{BB962C8B-B14F-4D97-AF65-F5344CB8AC3E}">
        <p14:creationId xmlns:p14="http://schemas.microsoft.com/office/powerpoint/2010/main" val="173772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a:t>
            </a:r>
            <a:r>
              <a:rPr lang="en-US" dirty="0" err="1"/>
              <a:t>Saturnv</a:t>
            </a:r>
            <a:r>
              <a:rPr lang="en-US" dirty="0"/>
              <a:t> datacenter</a:t>
            </a:r>
          </a:p>
        </p:txBody>
      </p:sp>
      <p:grpSp>
        <p:nvGrpSpPr>
          <p:cNvPr id="3" name="Google Shape;117;p3">
            <a:extLst>
              <a:ext uri="{FF2B5EF4-FFF2-40B4-BE49-F238E27FC236}">
                <a16:creationId xmlns:a16="http://schemas.microsoft.com/office/drawing/2014/main" id="{9C5CB4CD-3B33-D544-A629-785EE04BEB40}"/>
              </a:ext>
            </a:extLst>
          </p:cNvPr>
          <p:cNvGrpSpPr/>
          <p:nvPr/>
        </p:nvGrpSpPr>
        <p:grpSpPr>
          <a:xfrm>
            <a:off x="2047171" y="2443873"/>
            <a:ext cx="3524671" cy="2916933"/>
            <a:chOff x="1365381" y="1371031"/>
            <a:chExt cx="2923353" cy="2427301"/>
          </a:xfrm>
        </p:grpSpPr>
        <p:pic>
          <p:nvPicPr>
            <p:cNvPr id="4" name="Google Shape;118;p3">
              <a:extLst>
                <a:ext uri="{FF2B5EF4-FFF2-40B4-BE49-F238E27FC236}">
                  <a16:creationId xmlns:a16="http://schemas.microsoft.com/office/drawing/2014/main" id="{B21BE3EF-84A0-1840-9105-44E3C1C6A716}"/>
                </a:ext>
              </a:extLst>
            </p:cNvPr>
            <p:cNvPicPr preferRelativeResize="0"/>
            <p:nvPr/>
          </p:nvPicPr>
          <p:blipFill rotWithShape="1">
            <a:blip r:embed="rId3">
              <a:alphaModFix/>
            </a:blip>
            <a:srcRect/>
            <a:stretch/>
          </p:blipFill>
          <p:spPr>
            <a:xfrm>
              <a:off x="1365381" y="1371031"/>
              <a:ext cx="2923353" cy="1976944"/>
            </a:xfrm>
            <a:prstGeom prst="rect">
              <a:avLst/>
            </a:prstGeom>
            <a:noFill/>
            <a:ln>
              <a:noFill/>
            </a:ln>
          </p:spPr>
        </p:pic>
        <p:sp>
          <p:nvSpPr>
            <p:cNvPr id="5" name="Google Shape;119;p3">
              <a:extLst>
                <a:ext uri="{FF2B5EF4-FFF2-40B4-BE49-F238E27FC236}">
                  <a16:creationId xmlns:a16="http://schemas.microsoft.com/office/drawing/2014/main" id="{B070B706-638C-044B-9536-7C7E61BA8433}"/>
                </a:ext>
              </a:extLst>
            </p:cNvPr>
            <p:cNvSpPr txBox="1"/>
            <p:nvPr/>
          </p:nvSpPr>
          <p:spPr>
            <a:xfrm>
              <a:off x="1940011" y="3429000"/>
              <a:ext cx="22612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bg1"/>
                  </a:solidFill>
                  <a:latin typeface="Calibri"/>
                  <a:ea typeface="Calibri"/>
                  <a:cs typeface="Calibri"/>
                  <a:sym typeface="Calibri"/>
                </a:rPr>
                <a:t>AI/ML HPC users</a:t>
              </a:r>
              <a:endParaRPr>
                <a:solidFill>
                  <a:schemeClr val="bg1"/>
                </a:solidFill>
              </a:endParaRPr>
            </a:p>
          </p:txBody>
        </p:sp>
      </p:grpSp>
      <p:grpSp>
        <p:nvGrpSpPr>
          <p:cNvPr id="6" name="Google Shape;123;p3">
            <a:extLst>
              <a:ext uri="{FF2B5EF4-FFF2-40B4-BE49-F238E27FC236}">
                <a16:creationId xmlns:a16="http://schemas.microsoft.com/office/drawing/2014/main" id="{9F5DE62E-D259-8243-A03B-32DDF07D931E}"/>
              </a:ext>
            </a:extLst>
          </p:cNvPr>
          <p:cNvGrpSpPr/>
          <p:nvPr/>
        </p:nvGrpSpPr>
        <p:grpSpPr>
          <a:xfrm>
            <a:off x="9594767" y="5574316"/>
            <a:ext cx="5120214" cy="3844003"/>
            <a:chOff x="6683125" y="3608174"/>
            <a:chExt cx="3311609" cy="2963175"/>
          </a:xfrm>
        </p:grpSpPr>
        <p:pic>
          <p:nvPicPr>
            <p:cNvPr id="7" name="Google Shape;124;p3" descr="A picture containing indoor, computer, sitting, building&#10;&#10;Description automatically generated">
              <a:extLst>
                <a:ext uri="{FF2B5EF4-FFF2-40B4-BE49-F238E27FC236}">
                  <a16:creationId xmlns:a16="http://schemas.microsoft.com/office/drawing/2014/main" id="{3667B782-71A7-1B4F-B45A-C97226AAA45E}"/>
                </a:ext>
              </a:extLst>
            </p:cNvPr>
            <p:cNvPicPr preferRelativeResize="0"/>
            <p:nvPr/>
          </p:nvPicPr>
          <p:blipFill rotWithShape="1">
            <a:blip r:embed="rId4">
              <a:alphaModFix/>
            </a:blip>
            <a:srcRect/>
            <a:stretch/>
          </p:blipFill>
          <p:spPr>
            <a:xfrm>
              <a:off x="6683125" y="3608174"/>
              <a:ext cx="3311609" cy="2483707"/>
            </a:xfrm>
            <a:prstGeom prst="rect">
              <a:avLst/>
            </a:prstGeom>
            <a:noFill/>
            <a:ln>
              <a:noFill/>
            </a:ln>
          </p:spPr>
        </p:pic>
        <p:sp>
          <p:nvSpPr>
            <p:cNvPr id="8" name="Google Shape;125;p3">
              <a:extLst>
                <a:ext uri="{FF2B5EF4-FFF2-40B4-BE49-F238E27FC236}">
                  <a16:creationId xmlns:a16="http://schemas.microsoft.com/office/drawing/2014/main" id="{7336D7A5-EF40-3E40-8BAB-69C8F812C63A}"/>
                </a:ext>
              </a:extLst>
            </p:cNvPr>
            <p:cNvSpPr txBox="1"/>
            <p:nvPr/>
          </p:nvSpPr>
          <p:spPr>
            <a:xfrm>
              <a:off x="7086601" y="6202017"/>
              <a:ext cx="23853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bg1"/>
                  </a:solidFill>
                  <a:latin typeface="Calibri"/>
                  <a:ea typeface="Calibri"/>
                  <a:cs typeface="Calibri"/>
                  <a:sym typeface="Calibri"/>
                </a:rPr>
                <a:t>NVIDIA GPU cluster</a:t>
              </a:r>
              <a:endParaRPr>
                <a:solidFill>
                  <a:schemeClr val="bg1"/>
                </a:solidFill>
              </a:endParaRPr>
            </a:p>
          </p:txBody>
        </p:sp>
      </p:grpSp>
      <p:grpSp>
        <p:nvGrpSpPr>
          <p:cNvPr id="9" name="Google Shape;120;p3">
            <a:extLst>
              <a:ext uri="{FF2B5EF4-FFF2-40B4-BE49-F238E27FC236}">
                <a16:creationId xmlns:a16="http://schemas.microsoft.com/office/drawing/2014/main" id="{09EEDA3D-211B-7147-942A-8810E1CFAE92}"/>
              </a:ext>
            </a:extLst>
          </p:cNvPr>
          <p:cNvGrpSpPr/>
          <p:nvPr/>
        </p:nvGrpSpPr>
        <p:grpSpPr>
          <a:xfrm>
            <a:off x="2424132" y="5951114"/>
            <a:ext cx="4845293" cy="3459219"/>
            <a:chOff x="1365381" y="3992998"/>
            <a:chExt cx="3524671" cy="2923746"/>
          </a:xfrm>
        </p:grpSpPr>
        <p:pic>
          <p:nvPicPr>
            <p:cNvPr id="10" name="Google Shape;121;p3" descr="A close up of a machine&#10;&#10;Description automatically generated">
              <a:extLst>
                <a:ext uri="{FF2B5EF4-FFF2-40B4-BE49-F238E27FC236}">
                  <a16:creationId xmlns:a16="http://schemas.microsoft.com/office/drawing/2014/main" id="{5E233A2D-2621-704A-BD3F-88A75B38E346}"/>
                </a:ext>
              </a:extLst>
            </p:cNvPr>
            <p:cNvPicPr preferRelativeResize="0"/>
            <p:nvPr/>
          </p:nvPicPr>
          <p:blipFill rotWithShape="1">
            <a:blip r:embed="rId5">
              <a:alphaModFix/>
            </a:blip>
            <a:srcRect/>
            <a:stretch/>
          </p:blipFill>
          <p:spPr>
            <a:xfrm>
              <a:off x="1945297" y="3992998"/>
              <a:ext cx="1571092" cy="2138994"/>
            </a:xfrm>
            <a:prstGeom prst="rect">
              <a:avLst/>
            </a:prstGeom>
            <a:noFill/>
            <a:ln>
              <a:noFill/>
            </a:ln>
          </p:spPr>
        </p:pic>
        <p:sp>
          <p:nvSpPr>
            <p:cNvPr id="11" name="Google Shape;122;p3">
              <a:extLst>
                <a:ext uri="{FF2B5EF4-FFF2-40B4-BE49-F238E27FC236}">
                  <a16:creationId xmlns:a16="http://schemas.microsoft.com/office/drawing/2014/main" id="{AF6C90D1-1E33-8541-A9AD-59860C2FAABD}"/>
                </a:ext>
              </a:extLst>
            </p:cNvPr>
            <p:cNvSpPr txBox="1"/>
            <p:nvPr/>
          </p:nvSpPr>
          <p:spPr>
            <a:xfrm>
              <a:off x="1365381" y="6178080"/>
              <a:ext cx="3524671"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bg1"/>
                  </a:solidFill>
                  <a:latin typeface="Calibri"/>
                  <a:ea typeface="Calibri"/>
                  <a:cs typeface="Calibri"/>
                  <a:sym typeface="Calibri"/>
                </a:rPr>
                <a:t>CPU Control Plane</a:t>
              </a:r>
              <a:endParaRPr>
                <a:solidFill>
                  <a:schemeClr val="bg1"/>
                </a:solidFill>
              </a:endParaRPr>
            </a:p>
            <a:p>
              <a:pPr marL="0" marR="0" lvl="0" indent="0" algn="l" rtl="0">
                <a:spcBef>
                  <a:spcPts val="0"/>
                </a:spcBef>
                <a:spcAft>
                  <a:spcPts val="0"/>
                </a:spcAft>
                <a:buNone/>
              </a:pPr>
              <a:r>
                <a:rPr lang="en-US" sz="1200">
                  <a:solidFill>
                    <a:schemeClr val="bg1"/>
                  </a:solidFill>
                  <a:latin typeface="Calibri"/>
                  <a:ea typeface="Calibri"/>
                  <a:cs typeface="Calibri"/>
                  <a:sym typeface="Calibri"/>
                </a:rPr>
                <a:t>Running k8s and Scheduler and monitoring and logging stack</a:t>
              </a:r>
              <a:endParaRPr>
                <a:solidFill>
                  <a:schemeClr val="bg1"/>
                </a:solidFill>
              </a:endParaRPr>
            </a:p>
          </p:txBody>
        </p:sp>
      </p:grpSp>
      <p:pic>
        <p:nvPicPr>
          <p:cNvPr id="12" name="Google Shape;130;p3">
            <a:extLst>
              <a:ext uri="{FF2B5EF4-FFF2-40B4-BE49-F238E27FC236}">
                <a16:creationId xmlns:a16="http://schemas.microsoft.com/office/drawing/2014/main" id="{51D12B23-D3F4-1D49-9996-78CDA925353A}"/>
              </a:ext>
            </a:extLst>
          </p:cNvPr>
          <p:cNvPicPr preferRelativeResize="0"/>
          <p:nvPr/>
        </p:nvPicPr>
        <p:blipFill>
          <a:blip r:embed="rId6">
            <a:alphaModFix/>
          </a:blip>
          <a:stretch>
            <a:fillRect/>
          </a:stretch>
        </p:blipFill>
        <p:spPr>
          <a:xfrm>
            <a:off x="7269425" y="2409564"/>
            <a:ext cx="2593950" cy="1685333"/>
          </a:xfrm>
          <a:prstGeom prst="rect">
            <a:avLst/>
          </a:prstGeom>
          <a:noFill/>
          <a:ln>
            <a:noFill/>
          </a:ln>
        </p:spPr>
      </p:pic>
      <p:pic>
        <p:nvPicPr>
          <p:cNvPr id="13" name="Google Shape;131;p3">
            <a:extLst>
              <a:ext uri="{FF2B5EF4-FFF2-40B4-BE49-F238E27FC236}">
                <a16:creationId xmlns:a16="http://schemas.microsoft.com/office/drawing/2014/main" id="{F98E5C00-A85C-4149-9E92-DFE391B23F4B}"/>
              </a:ext>
            </a:extLst>
          </p:cNvPr>
          <p:cNvPicPr preferRelativeResize="0"/>
          <p:nvPr/>
        </p:nvPicPr>
        <p:blipFill>
          <a:blip r:embed="rId7">
            <a:alphaModFix/>
          </a:blip>
          <a:stretch>
            <a:fillRect/>
          </a:stretch>
        </p:blipFill>
        <p:spPr>
          <a:xfrm>
            <a:off x="11136293" y="2283390"/>
            <a:ext cx="2923350" cy="1848589"/>
          </a:xfrm>
          <a:prstGeom prst="rect">
            <a:avLst/>
          </a:prstGeom>
          <a:noFill/>
          <a:ln>
            <a:noFill/>
          </a:ln>
        </p:spPr>
      </p:pic>
      <p:pic>
        <p:nvPicPr>
          <p:cNvPr id="14" name="Picture 13">
            <a:extLst>
              <a:ext uri="{FF2B5EF4-FFF2-40B4-BE49-F238E27FC236}">
                <a16:creationId xmlns:a16="http://schemas.microsoft.com/office/drawing/2014/main" id="{91FDB5A3-1A1E-8C4C-A35E-D010A6A9F7B6}"/>
              </a:ext>
            </a:extLst>
          </p:cNvPr>
          <p:cNvPicPr>
            <a:picLocks noChangeAspect="1"/>
          </p:cNvPicPr>
          <p:nvPr/>
        </p:nvPicPr>
        <p:blipFill>
          <a:blip r:embed="rId8"/>
          <a:stretch>
            <a:fillRect/>
          </a:stretch>
        </p:blipFill>
        <p:spPr>
          <a:xfrm>
            <a:off x="5728439" y="2952223"/>
            <a:ext cx="1278708" cy="743435"/>
          </a:xfrm>
          <a:prstGeom prst="rect">
            <a:avLst/>
          </a:prstGeom>
        </p:spPr>
      </p:pic>
      <p:pic>
        <p:nvPicPr>
          <p:cNvPr id="15" name="Google Shape;128;p3">
            <a:extLst>
              <a:ext uri="{FF2B5EF4-FFF2-40B4-BE49-F238E27FC236}">
                <a16:creationId xmlns:a16="http://schemas.microsoft.com/office/drawing/2014/main" id="{3A5F8AF0-B877-B04B-9062-6B324398C8EC}"/>
              </a:ext>
            </a:extLst>
          </p:cNvPr>
          <p:cNvPicPr preferRelativeResize="0"/>
          <p:nvPr/>
        </p:nvPicPr>
        <p:blipFill>
          <a:blip r:embed="rId9">
            <a:alphaModFix/>
          </a:blip>
          <a:stretch>
            <a:fillRect/>
          </a:stretch>
        </p:blipFill>
        <p:spPr>
          <a:xfrm>
            <a:off x="5917186" y="4526683"/>
            <a:ext cx="1460397" cy="1043663"/>
          </a:xfrm>
          <a:prstGeom prst="rect">
            <a:avLst/>
          </a:prstGeom>
          <a:noFill/>
          <a:ln>
            <a:noFill/>
          </a:ln>
        </p:spPr>
      </p:pic>
      <p:pic>
        <p:nvPicPr>
          <p:cNvPr id="17" name="Picture 16">
            <a:extLst>
              <a:ext uri="{FF2B5EF4-FFF2-40B4-BE49-F238E27FC236}">
                <a16:creationId xmlns:a16="http://schemas.microsoft.com/office/drawing/2014/main" id="{8EAFA586-C34C-B245-801D-2518AA7C24F2}"/>
              </a:ext>
            </a:extLst>
          </p:cNvPr>
          <p:cNvPicPr>
            <a:picLocks noChangeAspect="1"/>
          </p:cNvPicPr>
          <p:nvPr/>
        </p:nvPicPr>
        <p:blipFill>
          <a:blip r:embed="rId10"/>
          <a:stretch>
            <a:fillRect/>
          </a:stretch>
        </p:blipFill>
        <p:spPr>
          <a:xfrm>
            <a:off x="6470146" y="6967585"/>
            <a:ext cx="2514600" cy="901700"/>
          </a:xfrm>
          <a:prstGeom prst="rect">
            <a:avLst/>
          </a:prstGeom>
        </p:spPr>
      </p:pic>
      <p:pic>
        <p:nvPicPr>
          <p:cNvPr id="18" name="Picture 17">
            <a:extLst>
              <a:ext uri="{FF2B5EF4-FFF2-40B4-BE49-F238E27FC236}">
                <a16:creationId xmlns:a16="http://schemas.microsoft.com/office/drawing/2014/main" id="{AD760833-EE8F-834E-88E5-CA783346F6B5}"/>
              </a:ext>
            </a:extLst>
          </p:cNvPr>
          <p:cNvPicPr>
            <a:picLocks noChangeAspect="1"/>
          </p:cNvPicPr>
          <p:nvPr/>
        </p:nvPicPr>
        <p:blipFill>
          <a:blip r:embed="rId11"/>
          <a:stretch>
            <a:fillRect/>
          </a:stretch>
        </p:blipFill>
        <p:spPr>
          <a:xfrm>
            <a:off x="6565900" y="5906498"/>
            <a:ext cx="2578100" cy="660400"/>
          </a:xfrm>
          <a:prstGeom prst="rect">
            <a:avLst/>
          </a:prstGeom>
        </p:spPr>
      </p:pic>
    </p:spTree>
    <p:extLst>
      <p:ext uri="{BB962C8B-B14F-4D97-AF65-F5344CB8AC3E}">
        <p14:creationId xmlns:p14="http://schemas.microsoft.com/office/powerpoint/2010/main" val="209370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size and scale</a:t>
            </a:r>
          </a:p>
        </p:txBody>
      </p:sp>
    </p:spTree>
    <p:extLst>
      <p:ext uri="{BB962C8B-B14F-4D97-AF65-F5344CB8AC3E}">
        <p14:creationId xmlns:p14="http://schemas.microsoft.com/office/powerpoint/2010/main" val="375717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341CB-A0AB-0543-9227-32E8A8B8BC39}"/>
              </a:ext>
            </a:extLst>
          </p:cNvPr>
          <p:cNvSpPr>
            <a:spLocks noGrp="1"/>
          </p:cNvSpPr>
          <p:nvPr>
            <p:ph type="title"/>
          </p:nvPr>
        </p:nvSpPr>
        <p:spPr/>
        <p:txBody>
          <a:bodyPr/>
          <a:lstStyle/>
          <a:p>
            <a:r>
              <a:rPr lang="en-US" dirty="0"/>
              <a:t>NSV Datacenter users</a:t>
            </a:r>
          </a:p>
        </p:txBody>
      </p:sp>
      <p:pic>
        <p:nvPicPr>
          <p:cNvPr id="3" name="Picture 2">
            <a:extLst>
              <a:ext uri="{FF2B5EF4-FFF2-40B4-BE49-F238E27FC236}">
                <a16:creationId xmlns:a16="http://schemas.microsoft.com/office/drawing/2014/main" id="{A51B1E63-741B-4C4E-8B9B-B8791F971492}"/>
              </a:ext>
            </a:extLst>
          </p:cNvPr>
          <p:cNvPicPr>
            <a:picLocks noChangeAspect="1"/>
          </p:cNvPicPr>
          <p:nvPr/>
        </p:nvPicPr>
        <p:blipFill>
          <a:blip r:embed="rId3"/>
          <a:stretch>
            <a:fillRect/>
          </a:stretch>
        </p:blipFill>
        <p:spPr>
          <a:xfrm>
            <a:off x="3101495" y="2802481"/>
            <a:ext cx="11601093" cy="6191107"/>
          </a:xfrm>
          <a:prstGeom prst="rect">
            <a:avLst/>
          </a:prstGeom>
        </p:spPr>
      </p:pic>
    </p:spTree>
    <p:extLst>
      <p:ext uri="{BB962C8B-B14F-4D97-AF65-F5344CB8AC3E}">
        <p14:creationId xmlns:p14="http://schemas.microsoft.com/office/powerpoint/2010/main" val="38065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and requirements</a:t>
            </a:r>
          </a:p>
        </p:txBody>
      </p:sp>
      <p:graphicFrame>
        <p:nvGraphicFramePr>
          <p:cNvPr id="6" name="Table 5">
            <a:extLst>
              <a:ext uri="{FF2B5EF4-FFF2-40B4-BE49-F238E27FC236}">
                <a16:creationId xmlns:a16="http://schemas.microsoft.com/office/drawing/2014/main" id="{C304B738-82BA-42C4-9094-DA07BF9AE2D8}"/>
              </a:ext>
            </a:extLst>
          </p:cNvPr>
          <p:cNvGraphicFramePr>
            <a:graphicFrameLocks noGrp="1"/>
          </p:cNvGraphicFramePr>
          <p:nvPr>
            <p:extLst>
              <p:ext uri="{D42A27DB-BD31-4B8C-83A1-F6EECF244321}">
                <p14:modId xmlns:p14="http://schemas.microsoft.com/office/powerpoint/2010/main" val="1981907342"/>
              </p:ext>
            </p:extLst>
          </p:nvPr>
        </p:nvGraphicFramePr>
        <p:xfrm>
          <a:off x="1323474" y="2800777"/>
          <a:ext cx="15641052" cy="6043490"/>
        </p:xfrm>
        <a:graphic>
          <a:graphicData uri="http://schemas.openxmlformats.org/drawingml/2006/table">
            <a:tbl>
              <a:tblPr firstRow="1" bandRow="1">
                <a:tableStyleId>{5C22544A-7EE6-4342-B048-85BDC9FD1C3A}</a:tableStyleId>
              </a:tblPr>
              <a:tblGrid>
                <a:gridCol w="2959768">
                  <a:extLst>
                    <a:ext uri="{9D8B030D-6E8A-4147-A177-3AD203B41FA5}">
                      <a16:colId xmlns:a16="http://schemas.microsoft.com/office/drawing/2014/main" val="1714626306"/>
                    </a:ext>
                  </a:extLst>
                </a:gridCol>
                <a:gridCol w="6015790">
                  <a:extLst>
                    <a:ext uri="{9D8B030D-6E8A-4147-A177-3AD203B41FA5}">
                      <a16:colId xmlns:a16="http://schemas.microsoft.com/office/drawing/2014/main" val="1697748500"/>
                    </a:ext>
                  </a:extLst>
                </a:gridCol>
                <a:gridCol w="6665494">
                  <a:extLst>
                    <a:ext uri="{9D8B030D-6E8A-4147-A177-3AD203B41FA5}">
                      <a16:colId xmlns:a16="http://schemas.microsoft.com/office/drawing/2014/main" val="3872581152"/>
                    </a:ext>
                  </a:extLst>
                </a:gridCol>
              </a:tblGrid>
              <a:tr h="983810">
                <a:tc>
                  <a:txBody>
                    <a:bodyPr/>
                    <a:lstStyle/>
                    <a:p>
                      <a:pPr algn="l"/>
                      <a:r>
                        <a:rPr lang="en-US" sz="2200" b="0" dirty="0">
                          <a:solidFill>
                            <a:schemeClr val="tx1"/>
                          </a:solidFill>
                          <a:latin typeface="Trebuchet MS" panose="020B0603020202020204" pitchFamily="34" charset="0"/>
                        </a:rPr>
                        <a:t>Users</a:t>
                      </a:r>
                    </a:p>
                  </a:txBody>
                  <a:tcPr marL="304800" marR="152400" marT="152400" marB="152400" anchor="ctr">
                    <a:lnL w="12700" cmpd="sng">
                      <a:noFill/>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l"/>
                      <a:r>
                        <a:rPr lang="en-US" sz="2200" b="0" dirty="0">
                          <a:solidFill>
                            <a:schemeClr val="tx1"/>
                          </a:solidFill>
                          <a:latin typeface="Trebuchet MS" panose="020B0603020202020204" pitchFamily="34" charset="0"/>
                        </a:rPr>
                        <a:t>Use Cases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latin typeface="Trebuchet MS" panose="020B0603020202020204" pitchFamily="34" charset="0"/>
                        </a:rPr>
                        <a:t>Requirements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958895191"/>
                  </a:ext>
                </a:extLst>
              </a:tr>
              <a:tr h="983810">
                <a:tc>
                  <a:txBody>
                    <a:bodyPr/>
                    <a:lstStyle/>
                    <a:p>
                      <a:pPr algn="l"/>
                      <a:r>
                        <a:rPr lang="en-US" sz="1800" dirty="0">
                          <a:solidFill>
                            <a:schemeClr val="bg1">
                              <a:lumMod val="75000"/>
                              <a:lumOff val="25000"/>
                            </a:schemeClr>
                          </a:solidFill>
                          <a:latin typeface="+mn-lt"/>
                        </a:rPr>
                        <a:t>End User</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indent="-285750" algn="l">
                        <a:buClr>
                          <a:schemeClr val="accent5"/>
                        </a:buClr>
                        <a:buFont typeface="Arial" panose="020B0604020202020204" pitchFamily="34" charset="0"/>
                        <a:buChar char="•"/>
                      </a:pPr>
                      <a:r>
                        <a:rPr lang="en-US" sz="1800" dirty="0">
                          <a:solidFill>
                            <a:schemeClr val="bg1">
                              <a:lumMod val="75000"/>
                              <a:lumOff val="25000"/>
                            </a:schemeClr>
                          </a:solidFill>
                          <a:latin typeface="+mn-lt"/>
                        </a:rPr>
                        <a:t>How efficiently their job runs</a:t>
                      </a: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Char char="•"/>
                      </a:pPr>
                      <a:r>
                        <a:rPr lang="en-US" sz="1800" dirty="0">
                          <a:solidFill>
                            <a:schemeClr val="bg1">
                              <a:lumMod val="75000"/>
                              <a:lumOff val="25000"/>
                            </a:schemeClr>
                          </a:solidFill>
                          <a:latin typeface="+mn-lt"/>
                          <a:sym typeface="Calibri"/>
                        </a:rPr>
                        <a:t>Job resource usage in NSV Cloud Control Plane.</a:t>
                      </a:r>
                    </a:p>
                    <a:p>
                      <a:pPr marL="285750" lvl="0" indent="-285750" algn="l" rtl="0">
                        <a:spcBef>
                          <a:spcPts val="0"/>
                        </a:spcBef>
                        <a:spcAft>
                          <a:spcPts val="0"/>
                        </a:spcAft>
                        <a:buClr>
                          <a:schemeClr val="accent5"/>
                        </a:buClr>
                        <a:buSzPts val="1800"/>
                        <a:buChar char="•"/>
                      </a:pPr>
                      <a:r>
                        <a:rPr lang="en-US" sz="1800" dirty="0">
                          <a:solidFill>
                            <a:schemeClr val="bg1">
                              <a:lumMod val="75000"/>
                              <a:lumOff val="25000"/>
                            </a:schemeClr>
                          </a:solidFill>
                          <a:latin typeface="+mn-lt"/>
                          <a:sym typeface="Calibri"/>
                        </a:rPr>
                        <a:t>Application metrics in NSV Cloud Control Plane.</a:t>
                      </a:r>
                      <a:endParaRPr lang="en-US" sz="1800" dirty="0">
                        <a:solidFill>
                          <a:schemeClr val="bg1">
                            <a:lumMod val="75000"/>
                            <a:lumOff val="25000"/>
                          </a:schemeClr>
                        </a:solidFill>
                        <a:latin typeface="+mn-lt"/>
                      </a:endParaRPr>
                    </a:p>
                    <a:p>
                      <a:pPr algn="l">
                        <a:buClr>
                          <a:schemeClr val="accent5"/>
                        </a:buClr>
                      </a:pPr>
                      <a:endParaRPr lang="en-US" sz="1800" dirty="0">
                        <a:solidFill>
                          <a:schemeClr val="bg1">
                            <a:lumMod val="75000"/>
                            <a:lumOff val="2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120594288"/>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75000"/>
                              <a:lumOff val="25000"/>
                            </a:schemeClr>
                          </a:solidFill>
                          <a:latin typeface="+mn-lt"/>
                        </a:rPr>
                        <a:t>Admin User</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75000"/>
                              <a:lumOff val="25000"/>
                            </a:schemeClr>
                          </a:solidFill>
                          <a:latin typeface="+mn-lt"/>
                          <a:sym typeface="Calibri"/>
                        </a:rPr>
                        <a:t>Monitor health of datacenter (DC). </a:t>
                      </a:r>
                    </a:p>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75000"/>
                              <a:lumOff val="25000"/>
                            </a:schemeClr>
                          </a:solidFill>
                          <a:latin typeface="+mn-lt"/>
                          <a:sym typeface="Calibri"/>
                        </a:rPr>
                        <a:t>Realtime notifications on incidents.</a:t>
                      </a:r>
                    </a:p>
                    <a:p>
                      <a:pPr marL="2857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75000"/>
                              <a:lumOff val="25000"/>
                            </a:schemeClr>
                          </a:solidFill>
                          <a:latin typeface="+mn-lt"/>
                          <a:sym typeface="Calibri"/>
                        </a:rPr>
                        <a:t>Logs for debugging.</a:t>
                      </a:r>
                      <a:endParaRPr lang="en-US" sz="1800" dirty="0">
                        <a:solidFill>
                          <a:schemeClr val="bg1">
                            <a:lumMod val="75000"/>
                            <a:lumOff val="2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Char char="•"/>
                      </a:pPr>
                      <a:r>
                        <a:rPr lang="en-US" sz="1800" dirty="0">
                          <a:solidFill>
                            <a:schemeClr val="bg1">
                              <a:lumMod val="75000"/>
                              <a:lumOff val="25000"/>
                            </a:schemeClr>
                          </a:solidFill>
                          <a:latin typeface="+mn-lt"/>
                          <a:sym typeface="Calibri"/>
                        </a:rPr>
                        <a:t>Centralized system metrics and logs.</a:t>
                      </a:r>
                      <a:endParaRPr lang="en-US" sz="1800" dirty="0">
                        <a:solidFill>
                          <a:schemeClr val="bg1">
                            <a:lumMod val="75000"/>
                            <a:lumOff val="25000"/>
                          </a:schemeClr>
                        </a:solidFill>
                        <a:latin typeface="+mn-lt"/>
                      </a:endParaRPr>
                    </a:p>
                    <a:p>
                      <a:pPr marL="285750" lvl="0" indent="-285750" algn="l" rtl="0">
                        <a:spcBef>
                          <a:spcPts val="0"/>
                        </a:spcBef>
                        <a:spcAft>
                          <a:spcPts val="0"/>
                        </a:spcAft>
                        <a:buClr>
                          <a:schemeClr val="accent5"/>
                        </a:buClr>
                        <a:buSzPts val="1800"/>
                        <a:buChar char="•"/>
                      </a:pPr>
                      <a:r>
                        <a:rPr lang="en-US" sz="1800" dirty="0">
                          <a:solidFill>
                            <a:schemeClr val="bg1">
                              <a:lumMod val="75000"/>
                              <a:lumOff val="25000"/>
                            </a:schemeClr>
                          </a:solidFill>
                          <a:latin typeface="+mn-lt"/>
                          <a:sym typeface="Calibri"/>
                        </a:rPr>
                        <a:t>Alerts on slack and pager duty.</a:t>
                      </a:r>
                      <a:endParaRPr lang="en-US" sz="1800" dirty="0">
                        <a:solidFill>
                          <a:schemeClr val="bg1">
                            <a:lumMod val="75000"/>
                            <a:lumOff val="25000"/>
                          </a:schemeClr>
                        </a:solidFill>
                        <a:latin typeface="+mn-lt"/>
                      </a:endParaRPr>
                    </a:p>
                    <a:p>
                      <a:pPr marL="285750" lvl="0" indent="-285750" algn="l" rtl="0">
                        <a:spcBef>
                          <a:spcPts val="0"/>
                        </a:spcBef>
                        <a:spcAft>
                          <a:spcPts val="0"/>
                        </a:spcAft>
                        <a:buClr>
                          <a:schemeClr val="accent5"/>
                        </a:buClr>
                        <a:buSzPts val="1800"/>
                        <a:buChar char="•"/>
                      </a:pPr>
                      <a:r>
                        <a:rPr lang="en-US" sz="1800" dirty="0">
                          <a:solidFill>
                            <a:schemeClr val="bg1">
                              <a:lumMod val="75000"/>
                              <a:lumOff val="25000"/>
                            </a:schemeClr>
                          </a:solidFill>
                          <a:latin typeface="+mn-lt"/>
                          <a:sym typeface="Calibri"/>
                        </a:rPr>
                        <a:t>HA and Horizontal scaling. </a:t>
                      </a:r>
                    </a:p>
                    <a:p>
                      <a:pPr algn="l">
                        <a:buClr>
                          <a:schemeClr val="accent5"/>
                        </a:buClr>
                      </a:pPr>
                      <a:endParaRPr lang="en-US" sz="1800" dirty="0">
                        <a:solidFill>
                          <a:schemeClr val="bg1">
                            <a:lumMod val="75000"/>
                            <a:lumOff val="2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863754937"/>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75000"/>
                              <a:lumOff val="25000"/>
                            </a:schemeClr>
                          </a:solidFill>
                          <a:latin typeface="+mn-lt"/>
                        </a:rPr>
                        <a:t>Stakeholder</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3238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75000"/>
                              <a:lumOff val="25000"/>
                            </a:schemeClr>
                          </a:solidFill>
                          <a:latin typeface="+mn-lt"/>
                          <a:sym typeface="Calibri"/>
                        </a:rPr>
                        <a:t>Occupancy, health, efficiency of DC.</a:t>
                      </a:r>
                    </a:p>
                    <a:p>
                      <a:pPr marL="3238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75000"/>
                              <a:lumOff val="25000"/>
                            </a:schemeClr>
                          </a:solidFill>
                          <a:latin typeface="+mn-lt"/>
                          <a:sym typeface="Calibri"/>
                        </a:rPr>
                        <a:t>User experience and growth.</a:t>
                      </a:r>
                    </a:p>
                    <a:p>
                      <a:pPr marL="323850" lvl="0" indent="-285750" algn="l" rtl="0">
                        <a:spcBef>
                          <a:spcPts val="0"/>
                        </a:spcBef>
                        <a:spcAft>
                          <a:spcPts val="0"/>
                        </a:spcAft>
                        <a:buClr>
                          <a:schemeClr val="accent5"/>
                        </a:buClr>
                        <a:buSzPts val="1800"/>
                        <a:buFont typeface="Arial" panose="020B0604020202020204" pitchFamily="34" charset="0"/>
                        <a:buChar char="•"/>
                      </a:pPr>
                      <a:r>
                        <a:rPr lang="en-US" sz="1800" dirty="0">
                          <a:solidFill>
                            <a:schemeClr val="bg1">
                              <a:lumMod val="75000"/>
                              <a:lumOff val="25000"/>
                            </a:schemeClr>
                          </a:solidFill>
                          <a:latin typeface="+mn-lt"/>
                          <a:sym typeface="Calibri"/>
                        </a:rPr>
                        <a:t>Capacity planning.</a:t>
                      </a:r>
                      <a:endParaRPr lang="en-US" sz="1800" dirty="0">
                        <a:solidFill>
                          <a:schemeClr val="bg1">
                            <a:lumMod val="75000"/>
                            <a:lumOff val="25000"/>
                          </a:schemeClr>
                        </a:solidFill>
                        <a:latin typeface="+mn-lt"/>
                        <a:ea typeface="Calibri"/>
                        <a:cs typeface="Calibri"/>
                        <a:sym typeface="Calibri"/>
                      </a:endParaRPr>
                    </a:p>
                    <a:p>
                      <a:pPr algn="l">
                        <a:buClr>
                          <a:schemeClr val="accent5"/>
                        </a:buClr>
                      </a:pPr>
                      <a:endParaRPr lang="en-US" sz="1800" dirty="0">
                        <a:solidFill>
                          <a:schemeClr val="bg1">
                            <a:lumMod val="75000"/>
                            <a:lumOff val="2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47650" algn="l" rtl="0">
                        <a:spcBef>
                          <a:spcPts val="0"/>
                        </a:spcBef>
                        <a:spcAft>
                          <a:spcPts val="0"/>
                        </a:spcAft>
                        <a:buClr>
                          <a:schemeClr val="accent5"/>
                        </a:buClr>
                        <a:buSzPts val="1800"/>
                        <a:buFont typeface="Calibri"/>
                        <a:buChar char="•"/>
                      </a:pPr>
                      <a:r>
                        <a:rPr lang="en-US" sz="1800" dirty="0">
                          <a:solidFill>
                            <a:schemeClr val="bg1">
                              <a:lumMod val="75000"/>
                              <a:lumOff val="25000"/>
                            </a:schemeClr>
                          </a:solidFill>
                          <a:latin typeface="+mn-lt"/>
                          <a:sym typeface="Calibri"/>
                        </a:rPr>
                        <a:t>Metrics aggregation at job level.</a:t>
                      </a:r>
                    </a:p>
                    <a:p>
                      <a:pPr marL="285750" lvl="0" indent="-247650" algn="l" rtl="0">
                        <a:spcBef>
                          <a:spcPts val="0"/>
                        </a:spcBef>
                        <a:spcAft>
                          <a:spcPts val="0"/>
                        </a:spcAft>
                        <a:buClr>
                          <a:schemeClr val="accent5"/>
                        </a:buClr>
                        <a:buSzPts val="1800"/>
                        <a:buFont typeface="Calibri"/>
                        <a:buChar char="•"/>
                      </a:pPr>
                      <a:r>
                        <a:rPr lang="en-US" sz="1800" dirty="0">
                          <a:solidFill>
                            <a:schemeClr val="bg1">
                              <a:lumMod val="75000"/>
                              <a:lumOff val="25000"/>
                            </a:schemeClr>
                          </a:solidFill>
                          <a:latin typeface="+mn-lt"/>
                          <a:sym typeface="Calibri"/>
                        </a:rPr>
                        <a:t>Data Retention for 1 year.</a:t>
                      </a:r>
                    </a:p>
                    <a:p>
                      <a:pPr marL="285750" lvl="0" indent="-247650" algn="l" rtl="0">
                        <a:spcBef>
                          <a:spcPts val="0"/>
                        </a:spcBef>
                        <a:spcAft>
                          <a:spcPts val="0"/>
                        </a:spcAft>
                        <a:buClr>
                          <a:schemeClr val="accent5"/>
                        </a:buClr>
                        <a:buSzPts val="1800"/>
                        <a:buFont typeface="Calibri"/>
                        <a:buChar char="•"/>
                      </a:pPr>
                      <a:r>
                        <a:rPr lang="en-US" sz="1800" dirty="0">
                          <a:solidFill>
                            <a:schemeClr val="bg1">
                              <a:lumMod val="75000"/>
                              <a:lumOff val="25000"/>
                            </a:schemeClr>
                          </a:solidFill>
                          <a:latin typeface="+mn-lt"/>
                          <a:sym typeface="Calibri"/>
                        </a:rPr>
                        <a:t>Yield and efficiency of the system.</a:t>
                      </a:r>
                      <a:endParaRPr lang="en-US" sz="1800" dirty="0">
                        <a:solidFill>
                          <a:schemeClr val="bg1">
                            <a:lumMod val="75000"/>
                            <a:lumOff val="25000"/>
                          </a:schemeClr>
                        </a:solidFill>
                        <a:latin typeface="+mn-lt"/>
                        <a:ea typeface="Calibri"/>
                        <a:cs typeface="Calibri"/>
                        <a:sym typeface="Calibri"/>
                      </a:endParaRPr>
                    </a:p>
                    <a:p>
                      <a:pPr algn="l">
                        <a:buClr>
                          <a:schemeClr val="accent5"/>
                        </a:buClr>
                      </a:pPr>
                      <a:endParaRPr lang="en-US" sz="1800" dirty="0">
                        <a:solidFill>
                          <a:schemeClr val="bg1">
                            <a:lumMod val="75000"/>
                            <a:lumOff val="2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568137814"/>
                  </a:ext>
                </a:extLst>
              </a:tr>
              <a:tr h="983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75000"/>
                              <a:lumOff val="25000"/>
                            </a:schemeClr>
                          </a:solidFill>
                          <a:latin typeface="+mn-lt"/>
                        </a:rPr>
                        <a:t>NSV Developers</a:t>
                      </a:r>
                    </a:p>
                  </a:txBody>
                  <a:tcPr marL="304800" marR="152400" marT="152400" marB="152400" anchor="ctr">
                    <a:lnL w="12700" cmpd="sng">
                      <a:noFill/>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Char char="•"/>
                      </a:pPr>
                      <a:r>
                        <a:rPr lang="en-US" sz="1800" dirty="0">
                          <a:solidFill>
                            <a:schemeClr val="bg1">
                              <a:lumMod val="75000"/>
                              <a:lumOff val="25000"/>
                            </a:schemeClr>
                          </a:solidFill>
                          <a:latin typeface="+mn-lt"/>
                          <a:sym typeface="Calibri"/>
                        </a:rPr>
                        <a:t>State of NSV components.</a:t>
                      </a:r>
                      <a:endParaRPr lang="en-US" sz="1800" dirty="0">
                        <a:solidFill>
                          <a:schemeClr val="bg1">
                            <a:lumMod val="75000"/>
                            <a:lumOff val="25000"/>
                          </a:schemeClr>
                        </a:solidFill>
                        <a:latin typeface="+mn-lt"/>
                      </a:endParaRPr>
                    </a:p>
                    <a:p>
                      <a:pPr marL="285750" lvl="0" indent="-285750" algn="l" rtl="0">
                        <a:spcBef>
                          <a:spcPts val="0"/>
                        </a:spcBef>
                        <a:spcAft>
                          <a:spcPts val="0"/>
                        </a:spcAft>
                        <a:buClr>
                          <a:schemeClr val="accent5"/>
                        </a:buClr>
                        <a:buSzPts val="1800"/>
                        <a:buChar char="•"/>
                      </a:pPr>
                      <a:r>
                        <a:rPr lang="en-US" sz="1800" dirty="0">
                          <a:solidFill>
                            <a:schemeClr val="bg1">
                              <a:lumMod val="75000"/>
                              <a:lumOff val="25000"/>
                            </a:schemeClr>
                          </a:solidFill>
                          <a:latin typeface="+mn-lt"/>
                          <a:sym typeface="Calibri"/>
                        </a:rPr>
                        <a:t>Logs for debugging.</a:t>
                      </a:r>
                      <a:endParaRPr lang="en-US" sz="1800" dirty="0">
                        <a:solidFill>
                          <a:schemeClr val="bg1">
                            <a:lumMod val="75000"/>
                            <a:lumOff val="25000"/>
                          </a:schemeClr>
                        </a:solidFill>
                        <a:latin typeface="+mn-lt"/>
                        <a:ea typeface="Calibri"/>
                        <a:cs typeface="Calibri"/>
                        <a:sym typeface="Calibri"/>
                      </a:endParaRPr>
                    </a:p>
                    <a:p>
                      <a:pPr algn="l">
                        <a:buClr>
                          <a:schemeClr val="accent5"/>
                        </a:buClr>
                      </a:pPr>
                      <a:endParaRPr lang="en-US" sz="1800" dirty="0">
                        <a:solidFill>
                          <a:schemeClr val="bg1">
                            <a:lumMod val="75000"/>
                            <a:lumOff val="2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285750" lvl="0" indent="-285750" algn="l" rtl="0">
                        <a:spcBef>
                          <a:spcPts val="0"/>
                        </a:spcBef>
                        <a:spcAft>
                          <a:spcPts val="0"/>
                        </a:spcAft>
                        <a:buClr>
                          <a:schemeClr val="accent5"/>
                        </a:buClr>
                        <a:buSzPts val="1800"/>
                        <a:buChar char="•"/>
                      </a:pPr>
                      <a:r>
                        <a:rPr lang="en-US" sz="1800" dirty="0">
                          <a:solidFill>
                            <a:schemeClr val="bg1">
                              <a:lumMod val="75000"/>
                              <a:lumOff val="25000"/>
                            </a:schemeClr>
                          </a:solidFill>
                          <a:latin typeface="+mn-lt"/>
                          <a:sym typeface="Calibri"/>
                        </a:rPr>
                        <a:t>NSV Component metrics.</a:t>
                      </a:r>
                      <a:endParaRPr lang="en-US" sz="1800" dirty="0">
                        <a:solidFill>
                          <a:schemeClr val="bg1">
                            <a:lumMod val="75000"/>
                            <a:lumOff val="25000"/>
                          </a:schemeClr>
                        </a:solidFill>
                        <a:latin typeface="+mn-lt"/>
                      </a:endParaRPr>
                    </a:p>
                    <a:p>
                      <a:pPr marL="285750" lvl="0" indent="-285750" algn="l" rtl="0">
                        <a:spcBef>
                          <a:spcPts val="0"/>
                        </a:spcBef>
                        <a:spcAft>
                          <a:spcPts val="0"/>
                        </a:spcAft>
                        <a:buClr>
                          <a:schemeClr val="accent5"/>
                        </a:buClr>
                        <a:buSzPts val="1800"/>
                        <a:buChar char="•"/>
                      </a:pPr>
                      <a:r>
                        <a:rPr lang="en-US" sz="1800" b="0" i="0" u="none" strike="noStrike" cap="none" dirty="0">
                          <a:solidFill>
                            <a:schemeClr val="bg1">
                              <a:lumMod val="75000"/>
                              <a:lumOff val="25000"/>
                            </a:schemeClr>
                          </a:solidFill>
                          <a:latin typeface="+mn-lt"/>
                          <a:ea typeface="Calibri"/>
                          <a:cs typeface="Calibri"/>
                          <a:sym typeface="Calibri"/>
                        </a:rPr>
                        <a:t>NSV Component</a:t>
                      </a:r>
                      <a:r>
                        <a:rPr lang="en-US" sz="1800" dirty="0">
                          <a:solidFill>
                            <a:schemeClr val="bg1">
                              <a:lumMod val="75000"/>
                              <a:lumOff val="25000"/>
                            </a:schemeClr>
                          </a:solidFill>
                          <a:latin typeface="+mn-lt"/>
                          <a:sym typeface="Calibri"/>
                        </a:rPr>
                        <a:t> logs.</a:t>
                      </a:r>
                      <a:endParaRPr lang="en-US" sz="1800" dirty="0">
                        <a:solidFill>
                          <a:schemeClr val="bg1">
                            <a:lumMod val="75000"/>
                            <a:lumOff val="25000"/>
                          </a:schemeClr>
                        </a:solidFill>
                        <a:latin typeface="+mn-lt"/>
                        <a:ea typeface="Calibri"/>
                        <a:cs typeface="Calibri"/>
                        <a:sym typeface="Calibri"/>
                      </a:endParaRPr>
                    </a:p>
                    <a:p>
                      <a:pPr algn="l">
                        <a:buClr>
                          <a:schemeClr val="accent5"/>
                        </a:buClr>
                      </a:pPr>
                      <a:endParaRPr lang="en-US" sz="1800" dirty="0">
                        <a:solidFill>
                          <a:schemeClr val="bg1">
                            <a:lumMod val="75000"/>
                            <a:lumOff val="25000"/>
                          </a:schemeClr>
                        </a:solidFill>
                        <a:latin typeface="+mn-lt"/>
                      </a:endParaRPr>
                    </a:p>
                  </a:txBody>
                  <a:tcPr marL="3048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lumOff val="25000"/>
                        </a:schemeClr>
                      </a:solidFill>
                      <a:prstDash val="solid"/>
                      <a:round/>
                      <a:headEnd type="none" w="med" len="med"/>
                      <a:tailEnd type="none" w="med" len="med"/>
                    </a:lnT>
                    <a:lnB w="3175"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751747690"/>
                  </a:ext>
                </a:extLst>
              </a:tr>
            </a:tbl>
          </a:graphicData>
        </a:graphic>
      </p:graphicFrame>
    </p:spTree>
    <p:extLst>
      <p:ext uri="{BB962C8B-B14F-4D97-AF65-F5344CB8AC3E}">
        <p14:creationId xmlns:p14="http://schemas.microsoft.com/office/powerpoint/2010/main" val="32698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and scale</a:t>
            </a:r>
          </a:p>
        </p:txBody>
      </p:sp>
      <p:sp>
        <p:nvSpPr>
          <p:cNvPr id="6" name="Content Placeholder 5"/>
          <p:cNvSpPr>
            <a:spLocks noGrp="1"/>
          </p:cNvSpPr>
          <p:nvPr>
            <p:ph idx="1"/>
          </p:nvPr>
        </p:nvSpPr>
        <p:spPr/>
        <p:txBody>
          <a:bodyPr/>
          <a:lstStyle/>
          <a:p>
            <a:pPr marL="0" indent="0">
              <a:buNone/>
            </a:pPr>
            <a:r>
              <a:rPr lang="en-US" sz="2800" dirty="0">
                <a:solidFill>
                  <a:schemeClr val="bg1">
                    <a:lumMod val="65000"/>
                    <a:lumOff val="35000"/>
                  </a:schemeClr>
                </a:solidFill>
                <a:latin typeface="+mn-lt"/>
              </a:rPr>
              <a:t>Multiple</a:t>
            </a:r>
            <a:r>
              <a:rPr lang="en-US" sz="2800" dirty="0">
                <a:solidFill>
                  <a:schemeClr val="bg1">
                    <a:lumMod val="65000"/>
                    <a:lumOff val="35000"/>
                  </a:schemeClr>
                </a:solidFill>
                <a:latin typeface="+mn-lt"/>
                <a:ea typeface="Arial"/>
                <a:cs typeface="Arial"/>
                <a:sym typeface="Arial"/>
              </a:rPr>
              <a:t> production clusters</a:t>
            </a:r>
            <a:endParaRPr lang="en-US" sz="2800" dirty="0">
              <a:solidFill>
                <a:schemeClr val="bg1">
                  <a:lumMod val="65000"/>
                  <a:lumOff val="35000"/>
                </a:schemeClr>
              </a:solidFill>
              <a:latin typeface="+mn-lt"/>
            </a:endParaRPr>
          </a:p>
          <a:p>
            <a:pPr lvl="1"/>
            <a:r>
              <a:rPr lang="en-US" sz="2400" dirty="0">
                <a:solidFill>
                  <a:schemeClr val="bg1">
                    <a:lumMod val="65000"/>
                    <a:lumOff val="35000"/>
                  </a:schemeClr>
                </a:solidFill>
                <a:latin typeface="+mn-lt"/>
              </a:rPr>
              <a:t>Up to 600 nodes per cluster, 250 of which contain 2000 GPUs</a:t>
            </a:r>
          </a:p>
          <a:p>
            <a:pPr marL="0" indent="0">
              <a:buNone/>
            </a:pPr>
            <a:r>
              <a:rPr lang="en-US" sz="2800" dirty="0">
                <a:solidFill>
                  <a:schemeClr val="bg1">
                    <a:lumMod val="65000"/>
                    <a:lumOff val="35000"/>
                  </a:schemeClr>
                </a:solidFill>
                <a:latin typeface="+mn-lt"/>
                <a:ea typeface="Arial"/>
                <a:cs typeface="Arial"/>
                <a:sym typeface="Arial"/>
              </a:rPr>
              <a:t>Non prod clusters</a:t>
            </a:r>
            <a:endParaRPr lang="en-US" sz="2800" dirty="0">
              <a:solidFill>
                <a:schemeClr val="bg1">
                  <a:lumMod val="65000"/>
                  <a:lumOff val="35000"/>
                </a:schemeClr>
              </a:solidFill>
              <a:latin typeface="+mn-lt"/>
            </a:endParaRPr>
          </a:p>
          <a:p>
            <a:pPr lvl="1"/>
            <a:r>
              <a:rPr lang="en-US" sz="2400" dirty="0">
                <a:solidFill>
                  <a:schemeClr val="bg1">
                    <a:lumMod val="65000"/>
                    <a:lumOff val="35000"/>
                  </a:schemeClr>
                </a:solidFill>
                <a:latin typeface="+mn-lt"/>
              </a:rPr>
              <a:t>D</a:t>
            </a:r>
            <a:r>
              <a:rPr lang="en-US" sz="2400" dirty="0">
                <a:solidFill>
                  <a:schemeClr val="bg1">
                    <a:lumMod val="65000"/>
                    <a:lumOff val="35000"/>
                  </a:schemeClr>
                </a:solidFill>
                <a:latin typeface="+mn-lt"/>
                <a:ea typeface="Arial"/>
                <a:cs typeface="Arial"/>
                <a:sym typeface="Arial"/>
              </a:rPr>
              <a:t>ev, QA, stage and canary clusters: CICD process for promotion </a:t>
            </a:r>
            <a:endParaRPr lang="en-US" sz="2400" dirty="0">
              <a:solidFill>
                <a:schemeClr val="bg1">
                  <a:lumMod val="65000"/>
                  <a:lumOff val="35000"/>
                </a:schemeClr>
              </a:solidFill>
              <a:latin typeface="+mn-lt"/>
            </a:endParaRPr>
          </a:p>
          <a:p>
            <a:pPr marL="0" indent="0">
              <a:buNone/>
            </a:pPr>
            <a:r>
              <a:rPr lang="en-US" sz="2800" dirty="0">
                <a:solidFill>
                  <a:schemeClr val="bg1">
                    <a:lumMod val="65000"/>
                    <a:lumOff val="35000"/>
                  </a:schemeClr>
                </a:solidFill>
                <a:latin typeface="+mn-lt"/>
              </a:rPr>
              <a:t>Clusters keep growing</a:t>
            </a:r>
          </a:p>
        </p:txBody>
      </p:sp>
    </p:spTree>
    <p:extLst>
      <p:ext uri="{BB962C8B-B14F-4D97-AF65-F5344CB8AC3E}">
        <p14:creationId xmlns:p14="http://schemas.microsoft.com/office/powerpoint/2010/main" val="79540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Kubecon2020EuropePresentation_RS edits.potx" id="{57C741B6-783A-4B67-879D-775C7AE6E1C4}" vid="{59DE0619-5081-4E9A-AE9F-9319A79E65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6" ma:contentTypeDescription="Create a new document." ma:contentTypeScope="" ma:versionID="78e83a7562519defa34023cb5fc8362e">
  <xsd:schema xmlns:xsd="http://www.w3.org/2001/XMLSchema" xmlns:xs="http://www.w3.org/2001/XMLSchema" xmlns:p="http://schemas.microsoft.com/office/2006/metadata/properties" xmlns:ns1="http://schemas.microsoft.com/sharepoint/v3" xmlns:ns2="2a5b1eea-32a8-4673-8d38-de3226caeee3" targetNamespace="http://schemas.microsoft.com/office/2006/metadata/properties" ma:root="true" ma:fieldsID="d8790d471b169e021690c0a0cf3dd58b" ns1:_="" ns2:_="">
    <xsd:import namespace="http://schemas.microsoft.com/sharepoint/v3"/>
    <xsd:import namespace="2a5b1eea-32a8-4673-8d38-de3226caeee3"/>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2a5b1eea-32a8-4673-8d38-de3226caeee3"/>
    <ds:schemaRef ds:uri="http://purl.org/dc/dcmityp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781117E6-D6FC-4058-B4DB-1159A63A28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5b1eea-32a8-4673-8d38-de3226caee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Title &amp; Bullet</Template>
  <TotalTime>75</TotalTime>
  <Words>4779</Words>
  <Application>Microsoft Macintosh PowerPoint</Application>
  <PresentationFormat>Custom</PresentationFormat>
  <Paragraphs>457</Paragraphs>
  <Slides>31</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Trebuchet MS</vt:lpstr>
      <vt:lpstr>Wingdings</vt:lpstr>
      <vt:lpstr>Title &amp; Bullet</vt:lpstr>
      <vt:lpstr>Monitoring GPUs at scale for AI/ML and HPC clusters</vt:lpstr>
      <vt:lpstr>The Problem</vt:lpstr>
      <vt:lpstr>PowerPoint Presentation</vt:lpstr>
      <vt:lpstr>Nvidia saturnV datacenter</vt:lpstr>
      <vt:lpstr>NVIDIA Saturnv datacenter</vt:lpstr>
      <vt:lpstr>USERS, size and scale</vt:lpstr>
      <vt:lpstr>NSV Datacenter users</vt:lpstr>
      <vt:lpstr>Users and requirements</vt:lpstr>
      <vt:lpstr>Size and scale</vt:lpstr>
      <vt:lpstr>SYSTEM Requirements</vt:lpstr>
      <vt:lpstr>System requirements</vt:lpstr>
      <vt:lpstr>STACK AND ARchitecture</vt:lpstr>
      <vt:lpstr>The Stack</vt:lpstr>
      <vt:lpstr>Architecture 1</vt:lpstr>
      <vt:lpstr>ARCHITECTure 2</vt:lpstr>
      <vt:lpstr>Gpu metrics flow</vt:lpstr>
      <vt:lpstr>END user view</vt:lpstr>
      <vt:lpstr>SCALE Challenges</vt:lpstr>
      <vt:lpstr>Components and challenges</vt:lpstr>
      <vt:lpstr>Scaling prometheus</vt:lpstr>
      <vt:lpstr>Scaling Influxdb</vt:lpstr>
      <vt:lpstr>Scaling THanos</vt:lpstr>
      <vt:lpstr>Scaling Graylog</vt:lpstr>
      <vt:lpstr>USER Views</vt:lpstr>
      <vt:lpstr>ADMIN user view</vt:lpstr>
      <vt:lpstr>DEveloper view</vt:lpstr>
      <vt:lpstr>STakeholder view</vt:lpstr>
      <vt:lpstr>Stakeholder view</vt:lpstr>
      <vt:lpstr>Thank You</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GPUs at scale for AI/ML and HPC clusters</dc:title>
  <dc:creator>Bharti Agrawal</dc:creator>
  <cp:lastModifiedBy>Bharti Agrawal</cp:lastModifiedBy>
  <cp:revision>7</cp:revision>
  <dcterms:created xsi:type="dcterms:W3CDTF">2020-07-23T04:18:57Z</dcterms:created>
  <dcterms:modified xsi:type="dcterms:W3CDTF">2020-07-23T05:34:09Z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